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7" r:id="rId2"/>
    <p:sldId id="258" r:id="rId3"/>
    <p:sldId id="256" r:id="rId4"/>
    <p:sldId id="260" r:id="rId5"/>
    <p:sldId id="259" r:id="rId6"/>
    <p:sldId id="262" r:id="rId7"/>
    <p:sldId id="261" r:id="rId8"/>
    <p:sldId id="263" r:id="rId9"/>
    <p:sldId id="267" r:id="rId10"/>
    <p:sldId id="268" r:id="rId11"/>
    <p:sldId id="269" r:id="rId12"/>
    <p:sldId id="270" r:id="rId13"/>
    <p:sldId id="271" r:id="rId14"/>
    <p:sldId id="272" r:id="rId15"/>
    <p:sldId id="273" r:id="rId16"/>
    <p:sldId id="274" r:id="rId17"/>
    <p:sldId id="275" r:id="rId18"/>
    <p:sldId id="276" r:id="rId19"/>
    <p:sldId id="277" r:id="rId20"/>
    <p:sldId id="279" r:id="rId21"/>
    <p:sldId id="278" r:id="rId22"/>
    <p:sldId id="280" r:id="rId23"/>
    <p:sldId id="281" r:id="rId24"/>
    <p:sldId id="282" r:id="rId25"/>
    <p:sldId id="283" r:id="rId26"/>
    <p:sldId id="284" r:id="rId27"/>
    <p:sldId id="285" r:id="rId28"/>
    <p:sldId id="286" r:id="rId29"/>
    <p:sldId id="288" r:id="rId30"/>
    <p:sldId id="290" r:id="rId31"/>
    <p:sldId id="291" r:id="rId32"/>
    <p:sldId id="292" r:id="rId33"/>
    <p:sldId id="287" r:id="rId34"/>
    <p:sldId id="293" r:id="rId35"/>
    <p:sldId id="294" r:id="rId36"/>
    <p:sldId id="295" r:id="rId37"/>
    <p:sldId id="296" r:id="rId38"/>
    <p:sldId id="297" r:id="rId39"/>
    <p:sldId id="298" r:id="rId40"/>
    <p:sldId id="299" r:id="rId41"/>
    <p:sldId id="300"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09"/>
    <p:restoredTop sz="94544"/>
  </p:normalViewPr>
  <p:slideViewPr>
    <p:cSldViewPr snapToGrid="0" snapToObjects="1">
      <p:cViewPr varScale="1">
        <p:scale>
          <a:sx n="98" d="100"/>
          <a:sy n="98" d="100"/>
        </p:scale>
        <p:origin x="21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A6C71-1E0F-F14D-A426-E0C559EA7C74}" type="datetimeFigureOut">
              <a:rPr kumimoji="1" lang="zh-CN" altLang="en-US" smtClean="0"/>
              <a:t>2022/3/22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28480-3F8D-5744-9125-83A866B44DF2}" type="slidenum">
              <a:rPr kumimoji="1" lang="zh-CN" altLang="en-US" smtClean="0"/>
              <a:t>‹#›</a:t>
            </a:fld>
            <a:endParaRPr kumimoji="1" lang="zh-CN" altLang="en-US"/>
          </a:p>
        </p:txBody>
      </p:sp>
    </p:spTree>
    <p:extLst>
      <p:ext uri="{BB962C8B-B14F-4D97-AF65-F5344CB8AC3E}">
        <p14:creationId xmlns:p14="http://schemas.microsoft.com/office/powerpoint/2010/main" val="1123419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8</a:t>
            </a:fld>
            <a:endParaRPr kumimoji="1" lang="zh-CN" altLang="en-US"/>
          </a:p>
        </p:txBody>
      </p:sp>
    </p:spTree>
    <p:extLst>
      <p:ext uri="{BB962C8B-B14F-4D97-AF65-F5344CB8AC3E}">
        <p14:creationId xmlns:p14="http://schemas.microsoft.com/office/powerpoint/2010/main" val="205284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17</a:t>
            </a:fld>
            <a:endParaRPr kumimoji="1" lang="zh-CN" altLang="en-US"/>
          </a:p>
        </p:txBody>
      </p:sp>
    </p:spTree>
    <p:extLst>
      <p:ext uri="{BB962C8B-B14F-4D97-AF65-F5344CB8AC3E}">
        <p14:creationId xmlns:p14="http://schemas.microsoft.com/office/powerpoint/2010/main" val="3324801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18</a:t>
            </a:fld>
            <a:endParaRPr kumimoji="1" lang="zh-CN" altLang="en-US"/>
          </a:p>
        </p:txBody>
      </p:sp>
    </p:spTree>
    <p:extLst>
      <p:ext uri="{BB962C8B-B14F-4D97-AF65-F5344CB8AC3E}">
        <p14:creationId xmlns:p14="http://schemas.microsoft.com/office/powerpoint/2010/main" val="420126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19</a:t>
            </a:fld>
            <a:endParaRPr kumimoji="1" lang="zh-CN" altLang="en-US"/>
          </a:p>
        </p:txBody>
      </p:sp>
    </p:spTree>
    <p:extLst>
      <p:ext uri="{BB962C8B-B14F-4D97-AF65-F5344CB8AC3E}">
        <p14:creationId xmlns:p14="http://schemas.microsoft.com/office/powerpoint/2010/main" val="1506017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20</a:t>
            </a:fld>
            <a:endParaRPr kumimoji="1" lang="zh-CN" altLang="en-US"/>
          </a:p>
        </p:txBody>
      </p:sp>
    </p:spTree>
    <p:extLst>
      <p:ext uri="{BB962C8B-B14F-4D97-AF65-F5344CB8AC3E}">
        <p14:creationId xmlns:p14="http://schemas.microsoft.com/office/powerpoint/2010/main" val="714900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21</a:t>
            </a:fld>
            <a:endParaRPr kumimoji="1" lang="zh-CN" altLang="en-US"/>
          </a:p>
        </p:txBody>
      </p:sp>
    </p:spTree>
    <p:extLst>
      <p:ext uri="{BB962C8B-B14F-4D97-AF65-F5344CB8AC3E}">
        <p14:creationId xmlns:p14="http://schemas.microsoft.com/office/powerpoint/2010/main" val="1440894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22</a:t>
            </a:fld>
            <a:endParaRPr kumimoji="1" lang="zh-CN" altLang="en-US"/>
          </a:p>
        </p:txBody>
      </p:sp>
    </p:spTree>
    <p:extLst>
      <p:ext uri="{BB962C8B-B14F-4D97-AF65-F5344CB8AC3E}">
        <p14:creationId xmlns:p14="http://schemas.microsoft.com/office/powerpoint/2010/main" val="57182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23</a:t>
            </a:fld>
            <a:endParaRPr kumimoji="1" lang="zh-CN" altLang="en-US"/>
          </a:p>
        </p:txBody>
      </p:sp>
    </p:spTree>
    <p:extLst>
      <p:ext uri="{BB962C8B-B14F-4D97-AF65-F5344CB8AC3E}">
        <p14:creationId xmlns:p14="http://schemas.microsoft.com/office/powerpoint/2010/main" val="54844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24</a:t>
            </a:fld>
            <a:endParaRPr kumimoji="1" lang="zh-CN" altLang="en-US"/>
          </a:p>
        </p:txBody>
      </p:sp>
    </p:spTree>
    <p:extLst>
      <p:ext uri="{BB962C8B-B14F-4D97-AF65-F5344CB8AC3E}">
        <p14:creationId xmlns:p14="http://schemas.microsoft.com/office/powerpoint/2010/main" val="221057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9</a:t>
            </a:fld>
            <a:endParaRPr kumimoji="1" lang="zh-CN" altLang="en-US"/>
          </a:p>
        </p:txBody>
      </p:sp>
    </p:spTree>
    <p:extLst>
      <p:ext uri="{BB962C8B-B14F-4D97-AF65-F5344CB8AC3E}">
        <p14:creationId xmlns:p14="http://schemas.microsoft.com/office/powerpoint/2010/main" val="4023584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10</a:t>
            </a:fld>
            <a:endParaRPr kumimoji="1" lang="zh-CN" altLang="en-US"/>
          </a:p>
        </p:txBody>
      </p:sp>
    </p:spTree>
    <p:extLst>
      <p:ext uri="{BB962C8B-B14F-4D97-AF65-F5344CB8AC3E}">
        <p14:creationId xmlns:p14="http://schemas.microsoft.com/office/powerpoint/2010/main" val="24499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11</a:t>
            </a:fld>
            <a:endParaRPr kumimoji="1" lang="zh-CN" altLang="en-US"/>
          </a:p>
        </p:txBody>
      </p:sp>
    </p:spTree>
    <p:extLst>
      <p:ext uri="{BB962C8B-B14F-4D97-AF65-F5344CB8AC3E}">
        <p14:creationId xmlns:p14="http://schemas.microsoft.com/office/powerpoint/2010/main" val="3016797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12</a:t>
            </a:fld>
            <a:endParaRPr kumimoji="1" lang="zh-CN" altLang="en-US"/>
          </a:p>
        </p:txBody>
      </p:sp>
    </p:spTree>
    <p:extLst>
      <p:ext uri="{BB962C8B-B14F-4D97-AF65-F5344CB8AC3E}">
        <p14:creationId xmlns:p14="http://schemas.microsoft.com/office/powerpoint/2010/main" val="60604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13</a:t>
            </a:fld>
            <a:endParaRPr kumimoji="1" lang="zh-CN" altLang="en-US"/>
          </a:p>
        </p:txBody>
      </p:sp>
    </p:spTree>
    <p:extLst>
      <p:ext uri="{BB962C8B-B14F-4D97-AF65-F5344CB8AC3E}">
        <p14:creationId xmlns:p14="http://schemas.microsoft.com/office/powerpoint/2010/main" val="3860656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14</a:t>
            </a:fld>
            <a:endParaRPr kumimoji="1" lang="zh-CN" altLang="en-US"/>
          </a:p>
        </p:txBody>
      </p:sp>
    </p:spTree>
    <p:extLst>
      <p:ext uri="{BB962C8B-B14F-4D97-AF65-F5344CB8AC3E}">
        <p14:creationId xmlns:p14="http://schemas.microsoft.com/office/powerpoint/2010/main" val="198647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15</a:t>
            </a:fld>
            <a:endParaRPr kumimoji="1" lang="zh-CN" altLang="en-US"/>
          </a:p>
        </p:txBody>
      </p:sp>
    </p:spTree>
    <p:extLst>
      <p:ext uri="{BB962C8B-B14F-4D97-AF65-F5344CB8AC3E}">
        <p14:creationId xmlns:p14="http://schemas.microsoft.com/office/powerpoint/2010/main" val="3165741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828480-3F8D-5744-9125-83A866B44DF2}" type="slidenum">
              <a:rPr kumimoji="1" lang="zh-CN" altLang="en-US" smtClean="0"/>
              <a:t>16</a:t>
            </a:fld>
            <a:endParaRPr kumimoji="1" lang="zh-CN" altLang="en-US"/>
          </a:p>
        </p:txBody>
      </p:sp>
    </p:spTree>
    <p:extLst>
      <p:ext uri="{BB962C8B-B14F-4D97-AF65-F5344CB8AC3E}">
        <p14:creationId xmlns:p14="http://schemas.microsoft.com/office/powerpoint/2010/main" val="278659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670D9-3055-E84D-A9C1-EC5A3F1F550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5F0D5DB-D5DB-E74C-BBCA-7BE372E83F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AE1021D-2914-644C-8361-F2EB96247383}"/>
              </a:ext>
            </a:extLst>
          </p:cNvPr>
          <p:cNvSpPr>
            <a:spLocks noGrp="1"/>
          </p:cNvSpPr>
          <p:nvPr>
            <p:ph type="dt" sz="half" idx="10"/>
          </p:nvPr>
        </p:nvSpPr>
        <p:spPr/>
        <p:txBody>
          <a:bodyPr/>
          <a:lstStyle/>
          <a:p>
            <a:fld id="{3EAF944D-3C36-AA40-8D5C-7F3CDA034636}" type="datetimeFigureOut">
              <a:rPr kumimoji="1" lang="zh-CN" altLang="en-US" smtClean="0"/>
              <a:t>2022/3/22</a:t>
            </a:fld>
            <a:endParaRPr kumimoji="1" lang="zh-CN" altLang="en-US"/>
          </a:p>
        </p:txBody>
      </p:sp>
      <p:sp>
        <p:nvSpPr>
          <p:cNvPr id="5" name="页脚占位符 4">
            <a:extLst>
              <a:ext uri="{FF2B5EF4-FFF2-40B4-BE49-F238E27FC236}">
                <a16:creationId xmlns:a16="http://schemas.microsoft.com/office/drawing/2014/main" id="{FE06BD42-7654-274F-84CD-544D2DD36D5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7406DF4-BD0A-2C45-B076-B054EA26DBDD}"/>
              </a:ext>
            </a:extLst>
          </p:cNvPr>
          <p:cNvSpPr>
            <a:spLocks noGrp="1"/>
          </p:cNvSpPr>
          <p:nvPr>
            <p:ph type="sldNum" sz="quarter" idx="12"/>
          </p:nvPr>
        </p:nvSpPr>
        <p:spPr/>
        <p:txBody>
          <a:body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2752240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0C33D-73B2-FF46-87C9-E8046D41385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9FA99DE-6E6A-224D-9C32-20C26795E8DE}"/>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6969E7B-AAE6-0649-910B-F6EB16EAA334}"/>
              </a:ext>
            </a:extLst>
          </p:cNvPr>
          <p:cNvSpPr>
            <a:spLocks noGrp="1"/>
          </p:cNvSpPr>
          <p:nvPr>
            <p:ph type="dt" sz="half" idx="10"/>
          </p:nvPr>
        </p:nvSpPr>
        <p:spPr/>
        <p:txBody>
          <a:bodyPr/>
          <a:lstStyle/>
          <a:p>
            <a:fld id="{3EAF944D-3C36-AA40-8D5C-7F3CDA034636}" type="datetimeFigureOut">
              <a:rPr kumimoji="1" lang="zh-CN" altLang="en-US" smtClean="0"/>
              <a:t>2022/3/22</a:t>
            </a:fld>
            <a:endParaRPr kumimoji="1" lang="zh-CN" altLang="en-US"/>
          </a:p>
        </p:txBody>
      </p:sp>
      <p:sp>
        <p:nvSpPr>
          <p:cNvPr id="5" name="页脚占位符 4">
            <a:extLst>
              <a:ext uri="{FF2B5EF4-FFF2-40B4-BE49-F238E27FC236}">
                <a16:creationId xmlns:a16="http://schemas.microsoft.com/office/drawing/2014/main" id="{162D57E0-09FD-7642-81DB-AF759DB78A5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5B3C6F9-ADED-C849-B25A-CE91EB8D6309}"/>
              </a:ext>
            </a:extLst>
          </p:cNvPr>
          <p:cNvSpPr>
            <a:spLocks noGrp="1"/>
          </p:cNvSpPr>
          <p:nvPr>
            <p:ph type="sldNum" sz="quarter" idx="12"/>
          </p:nvPr>
        </p:nvSpPr>
        <p:spPr/>
        <p:txBody>
          <a:body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327009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0EBFD3-BD34-4042-A074-96DEFC91DA1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C77BE9-B5A4-E048-9963-B237CED0156A}"/>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0742A9D-E753-0948-9AA5-242FC2554F71}"/>
              </a:ext>
            </a:extLst>
          </p:cNvPr>
          <p:cNvSpPr>
            <a:spLocks noGrp="1"/>
          </p:cNvSpPr>
          <p:nvPr>
            <p:ph type="dt" sz="half" idx="10"/>
          </p:nvPr>
        </p:nvSpPr>
        <p:spPr/>
        <p:txBody>
          <a:bodyPr/>
          <a:lstStyle/>
          <a:p>
            <a:fld id="{3EAF944D-3C36-AA40-8D5C-7F3CDA034636}" type="datetimeFigureOut">
              <a:rPr kumimoji="1" lang="zh-CN" altLang="en-US" smtClean="0"/>
              <a:t>2022/3/22</a:t>
            </a:fld>
            <a:endParaRPr kumimoji="1" lang="zh-CN" altLang="en-US"/>
          </a:p>
        </p:txBody>
      </p:sp>
      <p:sp>
        <p:nvSpPr>
          <p:cNvPr id="5" name="页脚占位符 4">
            <a:extLst>
              <a:ext uri="{FF2B5EF4-FFF2-40B4-BE49-F238E27FC236}">
                <a16:creationId xmlns:a16="http://schemas.microsoft.com/office/drawing/2014/main" id="{8118234D-7AB3-BE49-B58B-28AFB08DFA3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36A2946-AF42-ED4E-9392-4C3AA5558B8E}"/>
              </a:ext>
            </a:extLst>
          </p:cNvPr>
          <p:cNvSpPr>
            <a:spLocks noGrp="1"/>
          </p:cNvSpPr>
          <p:nvPr>
            <p:ph type="sldNum" sz="quarter" idx="12"/>
          </p:nvPr>
        </p:nvSpPr>
        <p:spPr/>
        <p:txBody>
          <a:body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1917813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C81A3F-EB86-DB4F-9166-52D264CDF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A672548-83C6-E047-BA2A-DF34F4F025F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9D1D878-44C7-4C42-84B2-57097ABBE511}"/>
              </a:ext>
            </a:extLst>
          </p:cNvPr>
          <p:cNvSpPr>
            <a:spLocks noGrp="1"/>
          </p:cNvSpPr>
          <p:nvPr>
            <p:ph type="dt" sz="half" idx="10"/>
          </p:nvPr>
        </p:nvSpPr>
        <p:spPr/>
        <p:txBody>
          <a:bodyPr/>
          <a:lstStyle/>
          <a:p>
            <a:fld id="{3EAF944D-3C36-AA40-8D5C-7F3CDA034636}" type="datetimeFigureOut">
              <a:rPr kumimoji="1" lang="zh-CN" altLang="en-US" smtClean="0"/>
              <a:t>2022/3/22</a:t>
            </a:fld>
            <a:endParaRPr kumimoji="1" lang="zh-CN" altLang="en-US"/>
          </a:p>
        </p:txBody>
      </p:sp>
      <p:sp>
        <p:nvSpPr>
          <p:cNvPr id="5" name="页脚占位符 4">
            <a:extLst>
              <a:ext uri="{FF2B5EF4-FFF2-40B4-BE49-F238E27FC236}">
                <a16:creationId xmlns:a16="http://schemas.microsoft.com/office/drawing/2014/main" id="{F19EB23B-E632-2A43-B543-EA36D14386F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8473B09-E926-3B4F-A6D7-5D7E4CD4C0A1}"/>
              </a:ext>
            </a:extLst>
          </p:cNvPr>
          <p:cNvSpPr>
            <a:spLocks noGrp="1"/>
          </p:cNvSpPr>
          <p:nvPr>
            <p:ph type="sldNum" sz="quarter" idx="12"/>
          </p:nvPr>
        </p:nvSpPr>
        <p:spPr/>
        <p:txBody>
          <a:body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2938462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C4BFF-1242-6F4E-9838-275B724DF6B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FF00624-5CE6-4144-9CE8-92DE58B88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1C401EC-2E16-B641-9063-D2EF1CDF5F45}"/>
              </a:ext>
            </a:extLst>
          </p:cNvPr>
          <p:cNvSpPr>
            <a:spLocks noGrp="1"/>
          </p:cNvSpPr>
          <p:nvPr>
            <p:ph type="dt" sz="half" idx="10"/>
          </p:nvPr>
        </p:nvSpPr>
        <p:spPr/>
        <p:txBody>
          <a:bodyPr/>
          <a:lstStyle/>
          <a:p>
            <a:fld id="{3EAF944D-3C36-AA40-8D5C-7F3CDA034636}" type="datetimeFigureOut">
              <a:rPr kumimoji="1" lang="zh-CN" altLang="en-US" smtClean="0"/>
              <a:t>2022/3/22</a:t>
            </a:fld>
            <a:endParaRPr kumimoji="1" lang="zh-CN" altLang="en-US"/>
          </a:p>
        </p:txBody>
      </p:sp>
      <p:sp>
        <p:nvSpPr>
          <p:cNvPr id="5" name="页脚占位符 4">
            <a:extLst>
              <a:ext uri="{FF2B5EF4-FFF2-40B4-BE49-F238E27FC236}">
                <a16:creationId xmlns:a16="http://schemas.microsoft.com/office/drawing/2014/main" id="{CB98743E-6294-D643-A7AB-3770BEBCAC3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A4F816D-37A9-E54B-A66C-913D2A462991}"/>
              </a:ext>
            </a:extLst>
          </p:cNvPr>
          <p:cNvSpPr>
            <a:spLocks noGrp="1"/>
          </p:cNvSpPr>
          <p:nvPr>
            <p:ph type="sldNum" sz="quarter" idx="12"/>
          </p:nvPr>
        </p:nvSpPr>
        <p:spPr/>
        <p:txBody>
          <a:body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352931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885D00-2F76-DF42-A6EF-122EA918C3A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3D13BBE-A4B1-9B44-ACB8-9EE4009E249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70D5534-FF1D-9849-8CDC-615E2923829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4A90AA1-E882-1140-812E-C7B31F8068DB}"/>
              </a:ext>
            </a:extLst>
          </p:cNvPr>
          <p:cNvSpPr>
            <a:spLocks noGrp="1"/>
          </p:cNvSpPr>
          <p:nvPr>
            <p:ph type="dt" sz="half" idx="10"/>
          </p:nvPr>
        </p:nvSpPr>
        <p:spPr/>
        <p:txBody>
          <a:bodyPr/>
          <a:lstStyle/>
          <a:p>
            <a:fld id="{3EAF944D-3C36-AA40-8D5C-7F3CDA034636}" type="datetimeFigureOut">
              <a:rPr kumimoji="1" lang="zh-CN" altLang="en-US" smtClean="0"/>
              <a:t>2022/3/22</a:t>
            </a:fld>
            <a:endParaRPr kumimoji="1" lang="zh-CN" altLang="en-US"/>
          </a:p>
        </p:txBody>
      </p:sp>
      <p:sp>
        <p:nvSpPr>
          <p:cNvPr id="6" name="页脚占位符 5">
            <a:extLst>
              <a:ext uri="{FF2B5EF4-FFF2-40B4-BE49-F238E27FC236}">
                <a16:creationId xmlns:a16="http://schemas.microsoft.com/office/drawing/2014/main" id="{453B617E-227E-A34B-ACF1-F0FBD7B8F97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7714A5C-FACE-8C4A-912A-3D117795B114}"/>
              </a:ext>
            </a:extLst>
          </p:cNvPr>
          <p:cNvSpPr>
            <a:spLocks noGrp="1"/>
          </p:cNvSpPr>
          <p:nvPr>
            <p:ph type="sldNum" sz="quarter" idx="12"/>
          </p:nvPr>
        </p:nvSpPr>
        <p:spPr/>
        <p:txBody>
          <a:body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296332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39E825-A21F-BA49-A680-D84DE29E8D69}"/>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5D0D85A-74D1-1F46-AF6C-F047299B5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AC897DB-CE77-1C44-9A17-4514C29CA92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470C0C7-DDDB-2344-8B0E-90DEF1D42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DF5A6EC-DBEC-AA44-8797-B5E9BCCDDE3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67AA74C-F636-0048-851B-215E91750609}"/>
              </a:ext>
            </a:extLst>
          </p:cNvPr>
          <p:cNvSpPr>
            <a:spLocks noGrp="1"/>
          </p:cNvSpPr>
          <p:nvPr>
            <p:ph type="dt" sz="half" idx="10"/>
          </p:nvPr>
        </p:nvSpPr>
        <p:spPr/>
        <p:txBody>
          <a:bodyPr/>
          <a:lstStyle/>
          <a:p>
            <a:fld id="{3EAF944D-3C36-AA40-8D5C-7F3CDA034636}" type="datetimeFigureOut">
              <a:rPr kumimoji="1" lang="zh-CN" altLang="en-US" smtClean="0"/>
              <a:t>2022/3/22</a:t>
            </a:fld>
            <a:endParaRPr kumimoji="1" lang="zh-CN" altLang="en-US"/>
          </a:p>
        </p:txBody>
      </p:sp>
      <p:sp>
        <p:nvSpPr>
          <p:cNvPr id="8" name="页脚占位符 7">
            <a:extLst>
              <a:ext uri="{FF2B5EF4-FFF2-40B4-BE49-F238E27FC236}">
                <a16:creationId xmlns:a16="http://schemas.microsoft.com/office/drawing/2014/main" id="{6A0CBF37-4CE3-FD4D-9186-1337A5053DB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6480299-4B8C-4B48-A437-45E7CE0EBC2A}"/>
              </a:ext>
            </a:extLst>
          </p:cNvPr>
          <p:cNvSpPr>
            <a:spLocks noGrp="1"/>
          </p:cNvSpPr>
          <p:nvPr>
            <p:ph type="sldNum" sz="quarter" idx="12"/>
          </p:nvPr>
        </p:nvSpPr>
        <p:spPr/>
        <p:txBody>
          <a:body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3476670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B5C2CA-E9BB-854E-BBAC-240D8D2A602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1EF2666-26EF-CD42-B64F-8769F821D716}"/>
              </a:ext>
            </a:extLst>
          </p:cNvPr>
          <p:cNvSpPr>
            <a:spLocks noGrp="1"/>
          </p:cNvSpPr>
          <p:nvPr>
            <p:ph type="dt" sz="half" idx="10"/>
          </p:nvPr>
        </p:nvSpPr>
        <p:spPr/>
        <p:txBody>
          <a:bodyPr/>
          <a:lstStyle/>
          <a:p>
            <a:fld id="{3EAF944D-3C36-AA40-8D5C-7F3CDA034636}" type="datetimeFigureOut">
              <a:rPr kumimoji="1" lang="zh-CN" altLang="en-US" smtClean="0"/>
              <a:t>2022/3/22</a:t>
            </a:fld>
            <a:endParaRPr kumimoji="1" lang="zh-CN" altLang="en-US"/>
          </a:p>
        </p:txBody>
      </p:sp>
      <p:sp>
        <p:nvSpPr>
          <p:cNvPr id="4" name="页脚占位符 3">
            <a:extLst>
              <a:ext uri="{FF2B5EF4-FFF2-40B4-BE49-F238E27FC236}">
                <a16:creationId xmlns:a16="http://schemas.microsoft.com/office/drawing/2014/main" id="{DEC04666-5DF3-0744-8B38-75CBA665851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E05629D-DEA7-3F4D-8684-4BF0519E9E27}"/>
              </a:ext>
            </a:extLst>
          </p:cNvPr>
          <p:cNvSpPr>
            <a:spLocks noGrp="1"/>
          </p:cNvSpPr>
          <p:nvPr>
            <p:ph type="sldNum" sz="quarter" idx="12"/>
          </p:nvPr>
        </p:nvSpPr>
        <p:spPr/>
        <p:txBody>
          <a:body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1082610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2CE064E-1BED-8F41-9422-8A6545007984}"/>
              </a:ext>
            </a:extLst>
          </p:cNvPr>
          <p:cNvSpPr>
            <a:spLocks noGrp="1"/>
          </p:cNvSpPr>
          <p:nvPr>
            <p:ph type="dt" sz="half" idx="10"/>
          </p:nvPr>
        </p:nvSpPr>
        <p:spPr/>
        <p:txBody>
          <a:bodyPr/>
          <a:lstStyle/>
          <a:p>
            <a:fld id="{3EAF944D-3C36-AA40-8D5C-7F3CDA034636}" type="datetimeFigureOut">
              <a:rPr kumimoji="1" lang="zh-CN" altLang="en-US" smtClean="0"/>
              <a:t>2022/3/22</a:t>
            </a:fld>
            <a:endParaRPr kumimoji="1" lang="zh-CN" altLang="en-US"/>
          </a:p>
        </p:txBody>
      </p:sp>
      <p:sp>
        <p:nvSpPr>
          <p:cNvPr id="3" name="页脚占位符 2">
            <a:extLst>
              <a:ext uri="{FF2B5EF4-FFF2-40B4-BE49-F238E27FC236}">
                <a16:creationId xmlns:a16="http://schemas.microsoft.com/office/drawing/2014/main" id="{98807269-EAFE-B243-AAE7-923AEB251B9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CD40E53-2655-0547-8C71-627F56559776}"/>
              </a:ext>
            </a:extLst>
          </p:cNvPr>
          <p:cNvSpPr>
            <a:spLocks noGrp="1"/>
          </p:cNvSpPr>
          <p:nvPr>
            <p:ph type="sldNum" sz="quarter" idx="12"/>
          </p:nvPr>
        </p:nvSpPr>
        <p:spPr/>
        <p:txBody>
          <a:body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4187186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ED6DB-84D7-8D49-BD23-8A0BD75B89F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A1D2270-85B4-4348-81D3-751A8E48ED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E069E61-3DED-404A-8C44-98F6C7D85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F22EF49-3928-C741-857E-7ADBD98FC589}"/>
              </a:ext>
            </a:extLst>
          </p:cNvPr>
          <p:cNvSpPr>
            <a:spLocks noGrp="1"/>
          </p:cNvSpPr>
          <p:nvPr>
            <p:ph type="dt" sz="half" idx="10"/>
          </p:nvPr>
        </p:nvSpPr>
        <p:spPr/>
        <p:txBody>
          <a:bodyPr/>
          <a:lstStyle/>
          <a:p>
            <a:fld id="{3EAF944D-3C36-AA40-8D5C-7F3CDA034636}" type="datetimeFigureOut">
              <a:rPr kumimoji="1" lang="zh-CN" altLang="en-US" smtClean="0"/>
              <a:t>2022/3/22</a:t>
            </a:fld>
            <a:endParaRPr kumimoji="1" lang="zh-CN" altLang="en-US"/>
          </a:p>
        </p:txBody>
      </p:sp>
      <p:sp>
        <p:nvSpPr>
          <p:cNvPr id="6" name="页脚占位符 5">
            <a:extLst>
              <a:ext uri="{FF2B5EF4-FFF2-40B4-BE49-F238E27FC236}">
                <a16:creationId xmlns:a16="http://schemas.microsoft.com/office/drawing/2014/main" id="{D2EA464A-5CDA-7740-B030-BB341A95A07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47F4555-1FCB-F940-9483-16E6A77E8BBF}"/>
              </a:ext>
            </a:extLst>
          </p:cNvPr>
          <p:cNvSpPr>
            <a:spLocks noGrp="1"/>
          </p:cNvSpPr>
          <p:nvPr>
            <p:ph type="sldNum" sz="quarter" idx="12"/>
          </p:nvPr>
        </p:nvSpPr>
        <p:spPr/>
        <p:txBody>
          <a:body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4201539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7DC72-B4B1-F040-AC0C-5F19209D65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2BE40D3A-678D-9445-983E-A67BF97F2B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288B255-F8CA-D94F-A4D5-CCA9789C1A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1201B7F-1AF8-A046-88D6-9EEF4FA82171}"/>
              </a:ext>
            </a:extLst>
          </p:cNvPr>
          <p:cNvSpPr>
            <a:spLocks noGrp="1"/>
          </p:cNvSpPr>
          <p:nvPr>
            <p:ph type="dt" sz="half" idx="10"/>
          </p:nvPr>
        </p:nvSpPr>
        <p:spPr/>
        <p:txBody>
          <a:bodyPr/>
          <a:lstStyle/>
          <a:p>
            <a:fld id="{3EAF944D-3C36-AA40-8D5C-7F3CDA034636}" type="datetimeFigureOut">
              <a:rPr kumimoji="1" lang="zh-CN" altLang="en-US" smtClean="0"/>
              <a:t>2022/3/22</a:t>
            </a:fld>
            <a:endParaRPr kumimoji="1" lang="zh-CN" altLang="en-US"/>
          </a:p>
        </p:txBody>
      </p:sp>
      <p:sp>
        <p:nvSpPr>
          <p:cNvPr id="6" name="页脚占位符 5">
            <a:extLst>
              <a:ext uri="{FF2B5EF4-FFF2-40B4-BE49-F238E27FC236}">
                <a16:creationId xmlns:a16="http://schemas.microsoft.com/office/drawing/2014/main" id="{429AF270-E96C-AB47-B05B-0AA58406F54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B628A7B-8301-3944-B0BC-72308E82309B}"/>
              </a:ext>
            </a:extLst>
          </p:cNvPr>
          <p:cNvSpPr>
            <a:spLocks noGrp="1"/>
          </p:cNvSpPr>
          <p:nvPr>
            <p:ph type="sldNum" sz="quarter" idx="12"/>
          </p:nvPr>
        </p:nvSpPr>
        <p:spPr/>
        <p:txBody>
          <a:body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1692213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8DC8743-2CA3-7D46-948E-B68FB54A13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DB737E3-1060-7449-9957-3276DC5D22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C7D1BE9-9410-604D-8517-8FF96CA48F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AF944D-3C36-AA40-8D5C-7F3CDA034636}" type="datetimeFigureOut">
              <a:rPr kumimoji="1" lang="zh-CN" altLang="en-US" smtClean="0"/>
              <a:t>2022/3/22</a:t>
            </a:fld>
            <a:endParaRPr kumimoji="1" lang="zh-CN" altLang="en-US"/>
          </a:p>
        </p:txBody>
      </p:sp>
      <p:sp>
        <p:nvSpPr>
          <p:cNvPr id="5" name="页脚占位符 4">
            <a:extLst>
              <a:ext uri="{FF2B5EF4-FFF2-40B4-BE49-F238E27FC236}">
                <a16:creationId xmlns:a16="http://schemas.microsoft.com/office/drawing/2014/main" id="{8587D62E-F972-BF4A-B54D-1158762428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F64BA8BC-156C-DF49-A9D6-9F7D0415AC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3F4C6-5AE5-D643-8A45-B7398226C855}" type="slidenum">
              <a:rPr kumimoji="1" lang="zh-CN" altLang="en-US" smtClean="0"/>
              <a:t>‹#›</a:t>
            </a:fld>
            <a:endParaRPr kumimoji="1" lang="zh-CN" altLang="en-US"/>
          </a:p>
        </p:txBody>
      </p:sp>
    </p:spTree>
    <p:extLst>
      <p:ext uri="{BB962C8B-B14F-4D97-AF65-F5344CB8AC3E}">
        <p14:creationId xmlns:p14="http://schemas.microsoft.com/office/powerpoint/2010/main" val="1107936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3A2C93-399B-564C-95B4-7F077D9F26D9}"/>
              </a:ext>
            </a:extLst>
          </p:cNvPr>
          <p:cNvSpPr txBox="1"/>
          <p:nvPr/>
        </p:nvSpPr>
        <p:spPr>
          <a:xfrm>
            <a:off x="1371600" y="1803400"/>
            <a:ext cx="9448800" cy="1754326"/>
          </a:xfrm>
          <a:prstGeom prst="rect">
            <a:avLst/>
          </a:prstGeom>
          <a:noFill/>
        </p:spPr>
        <p:txBody>
          <a:bodyPr wrap="square" rtlCol="0">
            <a:spAutoFit/>
          </a:bodyPr>
          <a:lstStyle/>
          <a:p>
            <a:pPr algn="ctr"/>
            <a:r>
              <a:rPr kumimoji="1" lang="en" altLang="zh-CN" sz="3600" b="1" dirty="0"/>
              <a:t>Graph-aware Co-Attention Networks for</a:t>
            </a:r>
            <a:r>
              <a:rPr kumimoji="1" lang="zh-CN" altLang="en-US" sz="3600" b="1" dirty="0"/>
              <a:t> </a:t>
            </a:r>
            <a:r>
              <a:rPr kumimoji="1" lang="en" altLang="zh-CN" sz="3600" b="1" dirty="0"/>
              <a:t>Explainable Fake News and Cyberbullying Detection on Social Media</a:t>
            </a:r>
            <a:endParaRPr kumimoji="1" lang="zh-CN" altLang="en-US" sz="3600" b="1" dirty="0"/>
          </a:p>
        </p:txBody>
      </p:sp>
      <p:sp>
        <p:nvSpPr>
          <p:cNvPr id="5" name="文本框 4">
            <a:extLst>
              <a:ext uri="{FF2B5EF4-FFF2-40B4-BE49-F238E27FC236}">
                <a16:creationId xmlns:a16="http://schemas.microsoft.com/office/drawing/2014/main" id="{2774EAAC-266B-8A40-9C7D-315FE2D96F3D}"/>
              </a:ext>
            </a:extLst>
          </p:cNvPr>
          <p:cNvSpPr txBox="1"/>
          <p:nvPr/>
        </p:nvSpPr>
        <p:spPr>
          <a:xfrm>
            <a:off x="1371600" y="4508500"/>
            <a:ext cx="9448800" cy="954107"/>
          </a:xfrm>
          <a:prstGeom prst="rect">
            <a:avLst/>
          </a:prstGeom>
          <a:noFill/>
        </p:spPr>
        <p:txBody>
          <a:bodyPr wrap="square" rtlCol="0">
            <a:spAutoFit/>
          </a:bodyPr>
          <a:lstStyle/>
          <a:p>
            <a:pPr algn="ctr"/>
            <a:r>
              <a:rPr kumimoji="1" lang="zh-CN" altLang="en-US" sz="2800" b="1" dirty="0"/>
              <a:t>李文锋</a:t>
            </a:r>
            <a:endParaRPr kumimoji="1" lang="en-US" altLang="zh-CN" sz="2800" b="1" dirty="0"/>
          </a:p>
          <a:p>
            <a:pPr algn="ctr"/>
            <a:r>
              <a:rPr kumimoji="1" lang="en-US" altLang="zh-CN" sz="2800" b="1" dirty="0"/>
              <a:t>2022.03.22</a:t>
            </a:r>
            <a:endParaRPr kumimoji="1" lang="zh-CN" altLang="en-US" sz="2800" b="1" dirty="0"/>
          </a:p>
        </p:txBody>
      </p:sp>
    </p:spTree>
    <p:extLst>
      <p:ext uri="{BB962C8B-B14F-4D97-AF65-F5344CB8AC3E}">
        <p14:creationId xmlns:p14="http://schemas.microsoft.com/office/powerpoint/2010/main" val="3044029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4660900" cy="584775"/>
          </a:xfrm>
          <a:prstGeom prst="rect">
            <a:avLst/>
          </a:prstGeom>
          <a:noFill/>
        </p:spPr>
        <p:txBody>
          <a:bodyPr wrap="square" rtlCol="0">
            <a:spAutoFit/>
          </a:bodyPr>
          <a:lstStyle/>
          <a:p>
            <a:r>
              <a:rPr kumimoji="1" lang="en-US" altLang="zh-CN" sz="3200" b="1" dirty="0"/>
              <a:t>GCAN</a:t>
            </a:r>
            <a:endParaRPr kumimoji="1" lang="zh-CN" altLang="en-US" sz="3200" b="1" dirty="0"/>
          </a:p>
        </p:txBody>
      </p:sp>
      <p:pic>
        <p:nvPicPr>
          <p:cNvPr id="5" name="图片 4">
            <a:extLst>
              <a:ext uri="{FF2B5EF4-FFF2-40B4-BE49-F238E27FC236}">
                <a16:creationId xmlns:a16="http://schemas.microsoft.com/office/drawing/2014/main" id="{04B8A9FC-83D7-514D-BA35-60E317DA4FAC}"/>
              </a:ext>
            </a:extLst>
          </p:cNvPr>
          <p:cNvPicPr>
            <a:picLocks noChangeAspect="1"/>
          </p:cNvPicPr>
          <p:nvPr/>
        </p:nvPicPr>
        <p:blipFill>
          <a:blip r:embed="rId3"/>
          <a:stretch>
            <a:fillRect/>
          </a:stretch>
        </p:blipFill>
        <p:spPr>
          <a:xfrm>
            <a:off x="2486219" y="0"/>
            <a:ext cx="7219561" cy="6858000"/>
          </a:xfrm>
          <a:prstGeom prst="rect">
            <a:avLst/>
          </a:prstGeom>
        </p:spPr>
      </p:pic>
      <p:sp>
        <p:nvSpPr>
          <p:cNvPr id="8" name="文本框 7">
            <a:extLst>
              <a:ext uri="{FF2B5EF4-FFF2-40B4-BE49-F238E27FC236}">
                <a16:creationId xmlns:a16="http://schemas.microsoft.com/office/drawing/2014/main" id="{B8D02722-F5C3-5540-AAF1-5D874FC54230}"/>
              </a:ext>
            </a:extLst>
          </p:cNvPr>
          <p:cNvSpPr txBox="1"/>
          <p:nvPr/>
        </p:nvSpPr>
        <p:spPr>
          <a:xfrm>
            <a:off x="9894464" y="3428999"/>
            <a:ext cx="2297535" cy="2585323"/>
          </a:xfrm>
          <a:prstGeom prst="rect">
            <a:avLst/>
          </a:prstGeom>
          <a:noFill/>
        </p:spPr>
        <p:txBody>
          <a:bodyPr wrap="square" rtlCol="0">
            <a:spAutoFit/>
          </a:bodyPr>
          <a:lstStyle/>
          <a:p>
            <a:r>
              <a:rPr kumimoji="1" lang="en-US" altLang="zh-CN" b="1" dirty="0">
                <a:solidFill>
                  <a:srgbClr val="00B050"/>
                </a:solidFill>
              </a:rPr>
              <a:t>1.</a:t>
            </a:r>
            <a:r>
              <a:rPr kumimoji="1" lang="zh-CN" altLang="en-US" b="1" dirty="0">
                <a:solidFill>
                  <a:srgbClr val="00B050"/>
                </a:solidFill>
              </a:rPr>
              <a:t>用户特征提取</a:t>
            </a:r>
            <a:endParaRPr kumimoji="1" lang="en-US" altLang="zh-CN" b="1" dirty="0">
              <a:solidFill>
                <a:srgbClr val="00B050"/>
              </a:solidFill>
            </a:endParaRPr>
          </a:p>
          <a:p>
            <a:r>
              <a:rPr kumimoji="1" lang="en-US" altLang="zh-CN" b="1" dirty="0">
                <a:solidFill>
                  <a:srgbClr val="FFC000"/>
                </a:solidFill>
              </a:rPr>
              <a:t>2.</a:t>
            </a:r>
            <a:r>
              <a:rPr kumimoji="1" lang="zh-CN" altLang="en-US" b="1" dirty="0">
                <a:solidFill>
                  <a:srgbClr val="FFC000"/>
                </a:solidFill>
              </a:rPr>
              <a:t>源文本编码</a:t>
            </a:r>
            <a:endParaRPr kumimoji="1" lang="en-US" altLang="zh-CN" b="1" dirty="0">
              <a:solidFill>
                <a:srgbClr val="FFC000"/>
              </a:solidFill>
            </a:endParaRPr>
          </a:p>
          <a:p>
            <a:r>
              <a:rPr kumimoji="1" lang="en-US" altLang="zh-CN" b="1" dirty="0">
                <a:solidFill>
                  <a:srgbClr val="FF0000"/>
                </a:solidFill>
              </a:rPr>
              <a:t>3.</a:t>
            </a:r>
            <a:r>
              <a:rPr kumimoji="1" lang="zh-CN" altLang="en-US" b="1" dirty="0">
                <a:solidFill>
                  <a:srgbClr val="FF0000"/>
                </a:solidFill>
              </a:rPr>
              <a:t>用户传播序列建模</a:t>
            </a:r>
            <a:endParaRPr kumimoji="1" lang="en-US" altLang="zh-CN" b="1" dirty="0">
              <a:solidFill>
                <a:srgbClr val="FF0000"/>
              </a:solidFill>
            </a:endParaRPr>
          </a:p>
          <a:p>
            <a:r>
              <a:rPr kumimoji="1" lang="en-US" altLang="zh-CN" b="1" dirty="0">
                <a:solidFill>
                  <a:srgbClr val="002060"/>
                </a:solidFill>
              </a:rPr>
              <a:t>4.</a:t>
            </a:r>
            <a:r>
              <a:rPr kumimoji="1" lang="zh-CN" altLang="en-US" b="1" dirty="0">
                <a:solidFill>
                  <a:srgbClr val="002060"/>
                </a:solidFill>
              </a:rPr>
              <a:t>图感知的传播用户交互表示</a:t>
            </a:r>
            <a:endParaRPr kumimoji="1" lang="en-US" altLang="zh-CN" b="1" dirty="0">
              <a:solidFill>
                <a:srgbClr val="002060"/>
              </a:solidFill>
            </a:endParaRPr>
          </a:p>
          <a:p>
            <a:r>
              <a:rPr kumimoji="1" lang="en-US" altLang="zh-CN" b="1" dirty="0">
                <a:solidFill>
                  <a:srgbClr val="0070C0"/>
                </a:solidFill>
              </a:rPr>
              <a:t>5.</a:t>
            </a:r>
            <a:r>
              <a:rPr kumimoji="1" lang="zh-CN" altLang="en-US" b="1" dirty="0">
                <a:solidFill>
                  <a:srgbClr val="0070C0"/>
                </a:solidFill>
              </a:rPr>
              <a:t>捕获推文与用户交互图</a:t>
            </a:r>
            <a:r>
              <a:rPr kumimoji="1" lang="en-US" altLang="zh-CN" b="1" dirty="0">
                <a:solidFill>
                  <a:srgbClr val="0070C0"/>
                </a:solidFill>
              </a:rPr>
              <a:t>/</a:t>
            </a:r>
            <a:r>
              <a:rPr kumimoji="1" lang="zh-CN" altLang="en-US" b="1" dirty="0">
                <a:solidFill>
                  <a:srgbClr val="0070C0"/>
                </a:solidFill>
              </a:rPr>
              <a:t>用户传播序列的相关性</a:t>
            </a:r>
            <a:endParaRPr kumimoji="1" lang="en-US" altLang="zh-CN" b="1" dirty="0">
              <a:solidFill>
                <a:srgbClr val="0070C0"/>
              </a:solidFill>
            </a:endParaRPr>
          </a:p>
          <a:p>
            <a:r>
              <a:rPr kumimoji="1" lang="en-US" altLang="zh-CN" b="1" dirty="0">
                <a:solidFill>
                  <a:srgbClr val="7030A0"/>
                </a:solidFill>
              </a:rPr>
              <a:t>6.</a:t>
            </a:r>
            <a:r>
              <a:rPr kumimoji="1" lang="zh-CN" altLang="en-US" b="1" dirty="0">
                <a:solidFill>
                  <a:srgbClr val="7030A0"/>
                </a:solidFill>
              </a:rPr>
              <a:t>预测</a:t>
            </a:r>
          </a:p>
        </p:txBody>
      </p:sp>
      <p:sp>
        <p:nvSpPr>
          <p:cNvPr id="9" name="文本框 8">
            <a:extLst>
              <a:ext uri="{FF2B5EF4-FFF2-40B4-BE49-F238E27FC236}">
                <a16:creationId xmlns:a16="http://schemas.microsoft.com/office/drawing/2014/main" id="{5EFE4D9A-4A6D-044B-B37D-74E57EC9DA01}"/>
              </a:ext>
            </a:extLst>
          </p:cNvPr>
          <p:cNvSpPr txBox="1"/>
          <p:nvPr/>
        </p:nvSpPr>
        <p:spPr>
          <a:xfrm>
            <a:off x="2587221" y="4202600"/>
            <a:ext cx="1607408" cy="340371"/>
          </a:xfrm>
          <a:prstGeom prst="rect">
            <a:avLst/>
          </a:prstGeom>
          <a:noFill/>
          <a:ln w="41275">
            <a:solidFill>
              <a:srgbClr val="00B050"/>
            </a:solidFill>
          </a:ln>
        </p:spPr>
        <p:txBody>
          <a:bodyPr wrap="square" rtlCol="0">
            <a:spAutoFit/>
          </a:bodyPr>
          <a:lstStyle/>
          <a:p>
            <a:endParaRPr kumimoji="1" lang="zh-CN" altLang="en-US" dirty="0"/>
          </a:p>
        </p:txBody>
      </p:sp>
      <p:sp>
        <p:nvSpPr>
          <p:cNvPr id="10" name="文本框 9">
            <a:extLst>
              <a:ext uri="{FF2B5EF4-FFF2-40B4-BE49-F238E27FC236}">
                <a16:creationId xmlns:a16="http://schemas.microsoft.com/office/drawing/2014/main" id="{E57ABC30-0286-1A47-A99F-29D36ABBE70E}"/>
              </a:ext>
            </a:extLst>
          </p:cNvPr>
          <p:cNvSpPr txBox="1"/>
          <p:nvPr/>
        </p:nvSpPr>
        <p:spPr>
          <a:xfrm>
            <a:off x="6204556" y="4209857"/>
            <a:ext cx="1607408" cy="340371"/>
          </a:xfrm>
          <a:prstGeom prst="rect">
            <a:avLst/>
          </a:prstGeom>
          <a:noFill/>
          <a:ln w="41275">
            <a:solidFill>
              <a:srgbClr val="00B050"/>
            </a:solidFill>
          </a:ln>
        </p:spPr>
        <p:txBody>
          <a:bodyPr wrap="square" rtlCol="0">
            <a:spAutoFit/>
          </a:bodyPr>
          <a:lstStyle/>
          <a:p>
            <a:endParaRPr kumimoji="1" lang="zh-CN" altLang="en-US" dirty="0"/>
          </a:p>
        </p:txBody>
      </p:sp>
      <p:sp>
        <p:nvSpPr>
          <p:cNvPr id="11" name="文本框 10">
            <a:extLst>
              <a:ext uri="{FF2B5EF4-FFF2-40B4-BE49-F238E27FC236}">
                <a16:creationId xmlns:a16="http://schemas.microsoft.com/office/drawing/2014/main" id="{91B7E3A1-5AD4-3B4A-A068-FB79DC3509CA}"/>
              </a:ext>
            </a:extLst>
          </p:cNvPr>
          <p:cNvSpPr txBox="1"/>
          <p:nvPr/>
        </p:nvSpPr>
        <p:spPr>
          <a:xfrm>
            <a:off x="7884534" y="4202599"/>
            <a:ext cx="1607408" cy="340371"/>
          </a:xfrm>
          <a:prstGeom prst="rect">
            <a:avLst/>
          </a:prstGeom>
          <a:noFill/>
          <a:ln w="41275">
            <a:solidFill>
              <a:srgbClr val="00B050"/>
            </a:solidFill>
          </a:ln>
        </p:spPr>
        <p:txBody>
          <a:bodyPr wrap="square" rtlCol="0">
            <a:spAutoFit/>
          </a:bodyPr>
          <a:lstStyle/>
          <a:p>
            <a:endParaRPr kumimoji="1" lang="zh-CN" altLang="en-US" dirty="0"/>
          </a:p>
        </p:txBody>
      </p:sp>
      <p:sp>
        <p:nvSpPr>
          <p:cNvPr id="12" name="文本框 11">
            <a:extLst>
              <a:ext uri="{FF2B5EF4-FFF2-40B4-BE49-F238E27FC236}">
                <a16:creationId xmlns:a16="http://schemas.microsoft.com/office/drawing/2014/main" id="{D97AC621-9DDC-6945-956A-0958155B5C88}"/>
              </a:ext>
            </a:extLst>
          </p:cNvPr>
          <p:cNvSpPr txBox="1"/>
          <p:nvPr/>
        </p:nvSpPr>
        <p:spPr>
          <a:xfrm>
            <a:off x="4306465" y="3088629"/>
            <a:ext cx="1709405" cy="1802685"/>
          </a:xfrm>
          <a:prstGeom prst="rect">
            <a:avLst/>
          </a:prstGeom>
          <a:noFill/>
          <a:ln w="41275">
            <a:solidFill>
              <a:srgbClr val="FFC000"/>
            </a:solidFill>
          </a:ln>
        </p:spPr>
        <p:txBody>
          <a:bodyPr wrap="square" rtlCol="0">
            <a:spAutoFit/>
          </a:bodyPr>
          <a:lstStyle/>
          <a:p>
            <a:endParaRPr kumimoji="1" lang="zh-CN" altLang="en-US" dirty="0"/>
          </a:p>
        </p:txBody>
      </p:sp>
      <p:sp>
        <p:nvSpPr>
          <p:cNvPr id="13" name="文本框 12">
            <a:extLst>
              <a:ext uri="{FF2B5EF4-FFF2-40B4-BE49-F238E27FC236}">
                <a16:creationId xmlns:a16="http://schemas.microsoft.com/office/drawing/2014/main" id="{6A8D5DA7-B29E-2C4A-8750-B6F2F3E54491}"/>
              </a:ext>
            </a:extLst>
          </p:cNvPr>
          <p:cNvSpPr txBox="1"/>
          <p:nvPr/>
        </p:nvSpPr>
        <p:spPr>
          <a:xfrm>
            <a:off x="6167722" y="3088628"/>
            <a:ext cx="3437057" cy="1802685"/>
          </a:xfrm>
          <a:prstGeom prst="rect">
            <a:avLst/>
          </a:prstGeom>
          <a:noFill/>
          <a:ln w="41275">
            <a:solidFill>
              <a:srgbClr val="FF0000"/>
            </a:solidFill>
          </a:ln>
        </p:spPr>
        <p:txBody>
          <a:bodyPr wrap="square" rtlCol="0">
            <a:spAutoFit/>
          </a:bodyPr>
          <a:lstStyle/>
          <a:p>
            <a:endParaRPr kumimoji="1" lang="zh-CN" altLang="en-US" dirty="0"/>
          </a:p>
        </p:txBody>
      </p:sp>
      <p:sp>
        <p:nvSpPr>
          <p:cNvPr id="14" name="文本框 13">
            <a:extLst>
              <a:ext uri="{FF2B5EF4-FFF2-40B4-BE49-F238E27FC236}">
                <a16:creationId xmlns:a16="http://schemas.microsoft.com/office/drawing/2014/main" id="{8D3D5EA8-98CD-784C-8692-CDD94DEC1978}"/>
              </a:ext>
            </a:extLst>
          </p:cNvPr>
          <p:cNvSpPr txBox="1"/>
          <p:nvPr/>
        </p:nvSpPr>
        <p:spPr>
          <a:xfrm>
            <a:off x="2578813" y="1028987"/>
            <a:ext cx="5305721" cy="2059641"/>
          </a:xfrm>
          <a:prstGeom prst="rect">
            <a:avLst/>
          </a:prstGeom>
          <a:noFill/>
          <a:ln w="41275">
            <a:solidFill>
              <a:srgbClr val="0070C0"/>
            </a:solidFill>
          </a:ln>
        </p:spPr>
        <p:txBody>
          <a:bodyPr wrap="square" rtlCol="0">
            <a:spAutoFit/>
          </a:bodyPr>
          <a:lstStyle/>
          <a:p>
            <a:endParaRPr kumimoji="1" lang="zh-CN" altLang="en-US" dirty="0"/>
          </a:p>
        </p:txBody>
      </p:sp>
      <p:sp>
        <p:nvSpPr>
          <p:cNvPr id="16" name="文本框 15">
            <a:extLst>
              <a:ext uri="{FF2B5EF4-FFF2-40B4-BE49-F238E27FC236}">
                <a16:creationId xmlns:a16="http://schemas.microsoft.com/office/drawing/2014/main" id="{B15339F6-40E1-2E4F-88B6-FDFD054E1827}"/>
              </a:ext>
            </a:extLst>
          </p:cNvPr>
          <p:cNvSpPr txBox="1"/>
          <p:nvPr/>
        </p:nvSpPr>
        <p:spPr>
          <a:xfrm>
            <a:off x="4456028" y="185548"/>
            <a:ext cx="1551289" cy="316568"/>
          </a:xfrm>
          <a:prstGeom prst="rect">
            <a:avLst/>
          </a:prstGeom>
          <a:noFill/>
          <a:ln w="41275">
            <a:solidFill>
              <a:srgbClr val="7030A0"/>
            </a:solidFill>
          </a:ln>
        </p:spPr>
        <p:txBody>
          <a:bodyPr wrap="square" rtlCol="0">
            <a:spAutoFit/>
          </a:bodyPr>
          <a:lstStyle/>
          <a:p>
            <a:endParaRPr kumimoji="1" lang="zh-CN" altLang="en-US" dirty="0"/>
          </a:p>
        </p:txBody>
      </p:sp>
      <p:sp>
        <p:nvSpPr>
          <p:cNvPr id="17" name="文本框 16">
            <a:extLst>
              <a:ext uri="{FF2B5EF4-FFF2-40B4-BE49-F238E27FC236}">
                <a16:creationId xmlns:a16="http://schemas.microsoft.com/office/drawing/2014/main" id="{8E4522FA-5B0A-2640-9ABD-1037795AD51B}"/>
              </a:ext>
            </a:extLst>
          </p:cNvPr>
          <p:cNvSpPr txBox="1"/>
          <p:nvPr/>
        </p:nvSpPr>
        <p:spPr>
          <a:xfrm>
            <a:off x="2485219" y="3088627"/>
            <a:ext cx="1784961" cy="1802685"/>
          </a:xfrm>
          <a:prstGeom prst="rect">
            <a:avLst/>
          </a:prstGeom>
          <a:noFill/>
          <a:ln w="41275">
            <a:solidFill>
              <a:srgbClr val="002060"/>
            </a:solidFill>
          </a:ln>
        </p:spPr>
        <p:txBody>
          <a:bodyPr wrap="square" rtlCol="0">
            <a:spAutoFit/>
          </a:bodyPr>
          <a:lstStyle/>
          <a:p>
            <a:endParaRPr kumimoji="1" lang="zh-CN" altLang="en-US" dirty="0"/>
          </a:p>
        </p:txBody>
      </p:sp>
    </p:spTree>
    <p:extLst>
      <p:ext uri="{BB962C8B-B14F-4D97-AF65-F5344CB8AC3E}">
        <p14:creationId xmlns:p14="http://schemas.microsoft.com/office/powerpoint/2010/main" val="2755994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4660900" cy="584775"/>
          </a:xfrm>
          <a:prstGeom prst="rect">
            <a:avLst/>
          </a:prstGeom>
          <a:noFill/>
        </p:spPr>
        <p:txBody>
          <a:bodyPr wrap="square" rtlCol="0">
            <a:spAutoFit/>
          </a:bodyPr>
          <a:lstStyle/>
          <a:p>
            <a:r>
              <a:rPr kumimoji="1" lang="en-US" altLang="zh-CN" sz="3200" b="1" dirty="0"/>
              <a:t>GCAN</a:t>
            </a:r>
            <a:endParaRPr kumimoji="1" lang="zh-CN" altLang="en-US" sz="3200" b="1" dirty="0"/>
          </a:p>
        </p:txBody>
      </p:sp>
      <p:sp>
        <p:nvSpPr>
          <p:cNvPr id="8" name="文本框 7">
            <a:extLst>
              <a:ext uri="{FF2B5EF4-FFF2-40B4-BE49-F238E27FC236}">
                <a16:creationId xmlns:a16="http://schemas.microsoft.com/office/drawing/2014/main" id="{B76AD085-995E-BE47-AC7D-082169BEDB6A}"/>
              </a:ext>
            </a:extLst>
          </p:cNvPr>
          <p:cNvSpPr txBox="1"/>
          <p:nvPr/>
        </p:nvSpPr>
        <p:spPr>
          <a:xfrm>
            <a:off x="762000" y="1672772"/>
            <a:ext cx="4660900" cy="830997"/>
          </a:xfrm>
          <a:prstGeom prst="rect">
            <a:avLst/>
          </a:prstGeom>
          <a:noFill/>
        </p:spPr>
        <p:txBody>
          <a:bodyPr wrap="square" rtlCol="0">
            <a:spAutoFit/>
          </a:bodyPr>
          <a:lstStyle/>
          <a:p>
            <a:r>
              <a:rPr lang="en" altLang="zh-CN" sz="2400" b="1" dirty="0"/>
              <a:t>User Characteristics Extraction </a:t>
            </a:r>
          </a:p>
          <a:p>
            <a:endParaRPr kumimoji="1" lang="zh-CN" altLang="en-US" sz="24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7">
            <a:extLst>
              <a:ext uri="{FF2B5EF4-FFF2-40B4-BE49-F238E27FC236}">
                <a16:creationId xmlns:a16="http://schemas.microsoft.com/office/drawing/2014/main" id="{9D31BCF5-EBA6-1B47-8AE5-132805F45D68}"/>
              </a:ext>
            </a:extLst>
          </p:cNvPr>
          <p:cNvSpPr>
            <a:spLocks noChangeArrowheads="1"/>
          </p:cNvSpPr>
          <p:nvPr/>
        </p:nvSpPr>
        <p:spPr bwMode="auto">
          <a:xfrm>
            <a:off x="736600" y="2357576"/>
            <a:ext cx="7839005"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000" dirty="0">
                <a:solidFill>
                  <a:srgbClr val="000000"/>
                </a:solidFill>
                <a:latin typeface="+mn-ea"/>
              </a:rPr>
              <a:t>1.</a:t>
            </a:r>
            <a:r>
              <a:rPr kumimoji="0" lang="zh-CN" altLang="zh-CN" sz="2000" b="0" i="0" u="none" strike="noStrike" cap="none" normalizeH="0" baseline="0" dirty="0">
                <a:ln>
                  <a:noFill/>
                </a:ln>
                <a:solidFill>
                  <a:srgbClr val="000000"/>
                </a:solidFill>
                <a:effectLst/>
                <a:latin typeface="+mn-ea"/>
              </a:rPr>
              <a:t>用户自我描述的字数；</a:t>
            </a:r>
            <a:br>
              <a:rPr kumimoji="0" lang="zh-CN" altLang="zh-CN" sz="2000" b="0" i="0" u="none" strike="noStrike" cap="none" normalizeH="0" baseline="0" dirty="0">
                <a:ln>
                  <a:noFill/>
                </a:ln>
                <a:solidFill>
                  <a:srgbClr val="000000"/>
                </a:solidFill>
                <a:effectLst/>
                <a:latin typeface="+mn-ea"/>
              </a:rPr>
            </a:br>
            <a:r>
              <a:rPr kumimoji="0" lang="en-US" altLang="zh-CN" sz="2000" b="0" i="0" u="none" strike="noStrike" cap="none" normalizeH="0" baseline="0" dirty="0">
                <a:ln>
                  <a:noFill/>
                </a:ln>
                <a:solidFill>
                  <a:srgbClr val="000000"/>
                </a:solidFill>
                <a:effectLst/>
                <a:latin typeface="+mn-ea"/>
              </a:rPr>
              <a:t>2.</a:t>
            </a:r>
            <a:r>
              <a:rPr kumimoji="0" lang="zh-CN" altLang="zh-CN" sz="2000" b="0" i="0" u="none" strike="noStrike" cap="none" normalizeH="0" baseline="0" dirty="0">
                <a:ln>
                  <a:noFill/>
                </a:ln>
                <a:solidFill>
                  <a:srgbClr val="000000"/>
                </a:solidFill>
                <a:effectLst/>
                <a:latin typeface="+mn-ea"/>
              </a:rPr>
              <a:t>用户账户名的字数；</a:t>
            </a:r>
            <a:br>
              <a:rPr kumimoji="0" lang="zh-CN" altLang="zh-CN" sz="2000" b="0" i="0" u="none" strike="noStrike" cap="none" normalizeH="0" baseline="0" dirty="0">
                <a:ln>
                  <a:noFill/>
                </a:ln>
                <a:solidFill>
                  <a:srgbClr val="000000"/>
                </a:solidFill>
                <a:effectLst/>
                <a:latin typeface="+mn-ea"/>
              </a:rPr>
            </a:br>
            <a:r>
              <a:rPr kumimoji="0" lang="en-US" altLang="zh-CN" sz="2000" b="0" i="0" u="none" strike="noStrike" cap="none" normalizeH="0" baseline="0" dirty="0">
                <a:ln>
                  <a:noFill/>
                </a:ln>
                <a:solidFill>
                  <a:srgbClr val="000000"/>
                </a:solidFill>
                <a:effectLst/>
                <a:latin typeface="+mn-ea"/>
              </a:rPr>
              <a:t>3.</a:t>
            </a:r>
            <a:r>
              <a:rPr kumimoji="0" lang="zh-CN" altLang="zh-CN" sz="2000" b="0" i="0" u="none" strike="noStrike" cap="none" normalizeH="0" baseline="0" dirty="0">
                <a:ln>
                  <a:noFill/>
                </a:ln>
                <a:solidFill>
                  <a:srgbClr val="000000"/>
                </a:solidFill>
                <a:effectLst/>
                <a:latin typeface="+mn-ea"/>
              </a:rPr>
              <a:t>关注用户的数量；</a:t>
            </a:r>
            <a:br>
              <a:rPr kumimoji="0" lang="zh-CN" altLang="zh-CN" sz="2000" b="0" i="0" u="none" strike="noStrike" cap="none" normalizeH="0" baseline="0" dirty="0">
                <a:ln>
                  <a:noFill/>
                </a:ln>
                <a:solidFill>
                  <a:srgbClr val="000000"/>
                </a:solidFill>
                <a:effectLst/>
                <a:latin typeface="+mn-ea"/>
              </a:rPr>
            </a:br>
            <a:r>
              <a:rPr kumimoji="0" lang="en-US" altLang="zh-CN" sz="2000" b="0" i="0" u="none" strike="noStrike" cap="none" normalizeH="0" baseline="0" dirty="0">
                <a:ln>
                  <a:noFill/>
                </a:ln>
                <a:solidFill>
                  <a:srgbClr val="000000"/>
                </a:solidFill>
                <a:effectLst/>
                <a:latin typeface="+mn-ea"/>
              </a:rPr>
              <a:t>4.</a:t>
            </a:r>
            <a:r>
              <a:rPr kumimoji="0" lang="zh-CN" altLang="zh-CN" sz="2000" b="0" i="0" u="none" strike="noStrike" cap="none" normalizeH="0" baseline="0" dirty="0">
                <a:ln>
                  <a:noFill/>
                </a:ln>
                <a:solidFill>
                  <a:srgbClr val="000000"/>
                </a:solidFill>
                <a:effectLst/>
                <a:latin typeface="+mn-ea"/>
              </a:rPr>
              <a:t>用户关注的人的数量；</a:t>
            </a:r>
            <a:br>
              <a:rPr kumimoji="0" lang="zh-CN" altLang="zh-CN" sz="2000" b="0" i="0" u="none" strike="noStrike" cap="none" normalizeH="0" baseline="0" dirty="0">
                <a:ln>
                  <a:noFill/>
                </a:ln>
                <a:solidFill>
                  <a:srgbClr val="000000"/>
                </a:solidFill>
                <a:effectLst/>
                <a:latin typeface="+mn-ea"/>
              </a:rPr>
            </a:br>
            <a:r>
              <a:rPr kumimoji="0" lang="en-US" altLang="zh-CN" sz="2000" b="0" i="0" u="none" strike="noStrike" cap="none" normalizeH="0" baseline="0" dirty="0">
                <a:ln>
                  <a:noFill/>
                </a:ln>
                <a:solidFill>
                  <a:srgbClr val="000000"/>
                </a:solidFill>
                <a:effectLst/>
                <a:latin typeface="+mn-ea"/>
              </a:rPr>
              <a:t>5.</a:t>
            </a:r>
            <a:r>
              <a:rPr kumimoji="0" lang="zh-CN" altLang="zh-CN" sz="2000" b="0" i="0" u="none" strike="noStrike" cap="none" normalizeH="0" baseline="0" dirty="0">
                <a:ln>
                  <a:noFill/>
                </a:ln>
                <a:solidFill>
                  <a:srgbClr val="000000"/>
                </a:solidFill>
                <a:effectLst/>
                <a:latin typeface="+mn-ea"/>
              </a:rPr>
              <a:t>用户创建的</a:t>
            </a:r>
            <a:r>
              <a:rPr kumimoji="0" lang="zh-CN" altLang="en-US" sz="2000" b="0" i="0" u="none" strike="noStrike" cap="none" normalizeH="0" baseline="0" dirty="0">
                <a:ln>
                  <a:noFill/>
                </a:ln>
                <a:solidFill>
                  <a:srgbClr val="000000"/>
                </a:solidFill>
                <a:effectLst/>
                <a:latin typeface="+mn-ea"/>
              </a:rPr>
              <a:t>推文</a:t>
            </a:r>
            <a:r>
              <a:rPr kumimoji="0" lang="zh-CN" altLang="zh-CN" sz="2000" b="0" i="0" u="none" strike="noStrike" cap="none" normalizeH="0" baseline="0" dirty="0">
                <a:ln>
                  <a:noFill/>
                </a:ln>
                <a:solidFill>
                  <a:srgbClr val="000000"/>
                </a:solidFill>
                <a:effectLst/>
                <a:latin typeface="+mn-ea"/>
              </a:rPr>
              <a:t>数量；</a:t>
            </a:r>
            <a:br>
              <a:rPr kumimoji="0" lang="zh-CN" altLang="zh-CN" sz="2000" b="0" i="0" u="none" strike="noStrike" cap="none" normalizeH="0" baseline="0" dirty="0">
                <a:ln>
                  <a:noFill/>
                </a:ln>
                <a:solidFill>
                  <a:srgbClr val="000000"/>
                </a:solidFill>
                <a:effectLst/>
                <a:latin typeface="+mn-ea"/>
              </a:rPr>
            </a:br>
            <a:r>
              <a:rPr kumimoji="0" lang="en-US" altLang="zh-CN" sz="2000" b="0" i="0" u="none" strike="noStrike" cap="none" normalizeH="0" baseline="0" dirty="0">
                <a:ln>
                  <a:noFill/>
                </a:ln>
                <a:solidFill>
                  <a:srgbClr val="000000"/>
                </a:solidFill>
                <a:effectLst/>
                <a:latin typeface="+mn-ea"/>
              </a:rPr>
              <a:t>6.</a:t>
            </a:r>
            <a:r>
              <a:rPr kumimoji="0" lang="zh-CN" altLang="zh-CN" sz="2000" b="0" i="0" u="none" strike="noStrike" cap="none" normalizeH="0" baseline="0" dirty="0">
                <a:ln>
                  <a:noFill/>
                </a:ln>
                <a:solidFill>
                  <a:srgbClr val="000000"/>
                </a:solidFill>
                <a:effectLst/>
                <a:latin typeface="+mn-ea"/>
              </a:rPr>
              <a:t>用户第一</a:t>
            </a:r>
            <a:r>
              <a:rPr kumimoji="0" lang="zh-CN" altLang="en-US" sz="2000" b="0" i="0" u="none" strike="noStrike" cap="none" normalizeH="0" baseline="0" dirty="0">
                <a:ln>
                  <a:noFill/>
                </a:ln>
                <a:solidFill>
                  <a:srgbClr val="000000"/>
                </a:solidFill>
                <a:effectLst/>
                <a:latin typeface="+mn-ea"/>
              </a:rPr>
              <a:t>条推文发布到现在</a:t>
            </a:r>
            <a:r>
              <a:rPr kumimoji="0" lang="zh-CN" altLang="zh-CN" sz="2000" b="0" i="0" u="none" strike="noStrike" cap="none" normalizeH="0" baseline="0" dirty="0">
                <a:ln>
                  <a:noFill/>
                </a:ln>
                <a:solidFill>
                  <a:srgbClr val="000000"/>
                </a:solidFill>
                <a:effectLst/>
                <a:latin typeface="+mn-ea"/>
              </a:rPr>
              <a:t>经过的时间；</a:t>
            </a:r>
            <a:br>
              <a:rPr kumimoji="0" lang="zh-CN" altLang="zh-CN" sz="2000" b="0" i="0" u="none" strike="noStrike" cap="none" normalizeH="0" baseline="0" dirty="0">
                <a:ln>
                  <a:noFill/>
                </a:ln>
                <a:solidFill>
                  <a:srgbClr val="000000"/>
                </a:solidFill>
                <a:effectLst/>
                <a:latin typeface="+mn-ea"/>
              </a:rPr>
            </a:br>
            <a:r>
              <a:rPr kumimoji="0" lang="en-US" altLang="zh-CN" sz="2000" b="0" i="0" u="none" strike="noStrike" cap="none" normalizeH="0" baseline="0" dirty="0">
                <a:ln>
                  <a:noFill/>
                </a:ln>
                <a:solidFill>
                  <a:srgbClr val="000000"/>
                </a:solidFill>
                <a:effectLst/>
                <a:latin typeface="+mn-ea"/>
              </a:rPr>
              <a:t>7.</a:t>
            </a:r>
            <a:r>
              <a:rPr kumimoji="0" lang="zh-CN" altLang="zh-CN" sz="2000" b="0" i="0" u="none" strike="noStrike" cap="none" normalizeH="0" baseline="0" dirty="0">
                <a:ln>
                  <a:noFill/>
                </a:ln>
                <a:solidFill>
                  <a:srgbClr val="000000"/>
                </a:solidFill>
                <a:effectLst/>
                <a:latin typeface="+mn-ea"/>
              </a:rPr>
              <a:t>用户的账户是否被验证过；</a:t>
            </a:r>
            <a:br>
              <a:rPr kumimoji="0" lang="zh-CN" altLang="zh-CN" sz="2000" b="0" i="0" u="none" strike="noStrike" cap="none" normalizeH="0" baseline="0" dirty="0">
                <a:ln>
                  <a:noFill/>
                </a:ln>
                <a:solidFill>
                  <a:srgbClr val="000000"/>
                </a:solidFill>
                <a:effectLst/>
                <a:latin typeface="+mn-ea"/>
              </a:rPr>
            </a:br>
            <a:r>
              <a:rPr kumimoji="0" lang="en-US" altLang="zh-CN" sz="2000" b="0" i="0" u="none" strike="noStrike" cap="none" normalizeH="0" baseline="0" dirty="0">
                <a:ln>
                  <a:noFill/>
                </a:ln>
                <a:solidFill>
                  <a:srgbClr val="000000"/>
                </a:solidFill>
                <a:effectLst/>
                <a:latin typeface="+mn-ea"/>
              </a:rPr>
              <a:t>8.</a:t>
            </a:r>
            <a:r>
              <a:rPr kumimoji="0" lang="zh-CN" altLang="zh-CN" sz="2000" b="0" i="0" u="none" strike="noStrike" cap="none" normalizeH="0" baseline="0" dirty="0">
                <a:ln>
                  <a:noFill/>
                </a:ln>
                <a:solidFill>
                  <a:srgbClr val="000000"/>
                </a:solidFill>
                <a:effectLst/>
                <a:latin typeface="+mn-ea"/>
              </a:rPr>
              <a:t>用户是否允许地理空间定位；</a:t>
            </a:r>
            <a:br>
              <a:rPr kumimoji="0" lang="zh-CN" altLang="zh-CN" sz="2000" b="0" i="0" u="none" strike="noStrike" cap="none" normalizeH="0" baseline="0" dirty="0">
                <a:ln>
                  <a:noFill/>
                </a:ln>
                <a:solidFill>
                  <a:srgbClr val="000000"/>
                </a:solidFill>
                <a:effectLst/>
                <a:latin typeface="+mn-ea"/>
              </a:rPr>
            </a:br>
            <a:r>
              <a:rPr kumimoji="0" lang="en-US" altLang="zh-CN" sz="2000" b="0" i="0" u="none" strike="noStrike" cap="none" normalizeH="0" baseline="0" dirty="0">
                <a:ln>
                  <a:noFill/>
                </a:ln>
                <a:solidFill>
                  <a:srgbClr val="000000"/>
                </a:solidFill>
                <a:effectLst/>
                <a:latin typeface="+mn-ea"/>
              </a:rPr>
              <a:t>9.</a:t>
            </a:r>
            <a:r>
              <a:rPr kumimoji="0" lang="zh-CN" altLang="zh-CN" sz="2000" b="0" i="0" u="none" strike="noStrike" cap="none" normalizeH="0" baseline="0" dirty="0">
                <a:ln>
                  <a:noFill/>
                </a:ln>
                <a:solidFill>
                  <a:srgbClr val="000000"/>
                </a:solidFill>
                <a:effectLst/>
                <a:latin typeface="+mn-ea"/>
              </a:rPr>
              <a:t>源推文发布时间和用户转发时间的时差；</a:t>
            </a:r>
            <a:br>
              <a:rPr kumimoji="0" lang="zh-CN" altLang="zh-CN" sz="2000" b="0" i="0" u="none" strike="noStrike" cap="none" normalizeH="0" baseline="0" dirty="0">
                <a:ln>
                  <a:noFill/>
                </a:ln>
                <a:solidFill>
                  <a:srgbClr val="000000"/>
                </a:solidFill>
                <a:effectLst/>
                <a:latin typeface="+mn-ea"/>
              </a:rPr>
            </a:br>
            <a:r>
              <a:rPr kumimoji="0" lang="en-US" altLang="zh-CN" sz="2000" b="0" i="0" u="none" strike="noStrike" cap="none" normalizeH="0" baseline="0" dirty="0">
                <a:ln>
                  <a:noFill/>
                </a:ln>
                <a:solidFill>
                  <a:srgbClr val="000000"/>
                </a:solidFill>
                <a:effectLst/>
                <a:latin typeface="+mn-ea"/>
              </a:rPr>
              <a:t>10.</a:t>
            </a:r>
            <a:r>
              <a:rPr kumimoji="0" lang="zh-CN" altLang="zh-CN" sz="2000" b="0" i="0" u="none" strike="noStrike" cap="none" normalizeH="0" baseline="0" dirty="0">
                <a:ln>
                  <a:noFill/>
                </a:ln>
                <a:solidFill>
                  <a:srgbClr val="000000"/>
                </a:solidFill>
                <a:effectLst/>
                <a:latin typeface="+mn-ea"/>
              </a:rPr>
              <a:t>用户和源推文之间转发路径的长度（如果用户转发源推文则为1</a:t>
            </a:r>
            <a:r>
              <a:rPr kumimoji="0" lang="zh-CN" altLang="zh-CN" sz="1800" b="0" i="0" u="none" strike="noStrike" cap="none" normalizeH="0" baseline="0" dirty="0">
                <a:ln>
                  <a:noFill/>
                </a:ln>
                <a:solidFill>
                  <a:srgbClr val="000000"/>
                </a:solidFill>
                <a:effectLst/>
                <a:latin typeface="+mn-ea"/>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rgbClr val="000000"/>
                </a:solidFill>
                <a:effectLst/>
                <a:latin typeface="Arial" panose="020B0604020202020204" pitchFamily="34" charset="0"/>
              </a:rPr>
            </a:br>
            <a:r>
              <a:rPr kumimoji="0" lang="zh-CN" altLang="zh-CN" sz="1800" b="0" i="0" u="none" strike="noStrike" cap="none" normalizeH="0" baseline="0" dirty="0">
                <a:ln>
                  <a:noFill/>
                </a:ln>
                <a:solidFill>
                  <a:srgbClr val="000000"/>
                </a:solidFill>
                <a:effectLst/>
                <a:latin typeface="Arial" panose="020B0604020202020204" pitchFamily="34"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a:extLst>
              <a:ext uri="{FF2B5EF4-FFF2-40B4-BE49-F238E27FC236}">
                <a16:creationId xmlns:a16="http://schemas.microsoft.com/office/drawing/2014/main" id="{CD0688FB-B1B1-6B41-98EA-8CE75BB170E8}"/>
              </a:ext>
            </a:extLst>
          </p:cNvPr>
          <p:cNvPicPr>
            <a:picLocks noChangeAspect="1"/>
          </p:cNvPicPr>
          <p:nvPr/>
        </p:nvPicPr>
        <p:blipFill>
          <a:blip r:embed="rId3"/>
          <a:stretch>
            <a:fillRect/>
          </a:stretch>
        </p:blipFill>
        <p:spPr>
          <a:xfrm>
            <a:off x="6248402" y="1672772"/>
            <a:ext cx="520700" cy="533400"/>
          </a:xfrm>
          <a:prstGeom prst="rect">
            <a:avLst/>
          </a:prstGeom>
        </p:spPr>
      </p:pic>
      <p:pic>
        <p:nvPicPr>
          <p:cNvPr id="21" name="图片 20">
            <a:extLst>
              <a:ext uri="{FF2B5EF4-FFF2-40B4-BE49-F238E27FC236}">
                <a16:creationId xmlns:a16="http://schemas.microsoft.com/office/drawing/2014/main" id="{A6C56CFF-985D-2F42-9986-95B66F07E36B}"/>
              </a:ext>
            </a:extLst>
          </p:cNvPr>
          <p:cNvPicPr>
            <a:picLocks noChangeAspect="1"/>
          </p:cNvPicPr>
          <p:nvPr/>
        </p:nvPicPr>
        <p:blipFill>
          <a:blip r:embed="rId4"/>
          <a:stretch>
            <a:fillRect/>
          </a:stretch>
        </p:blipFill>
        <p:spPr>
          <a:xfrm>
            <a:off x="7341889" y="1605644"/>
            <a:ext cx="1320800" cy="571500"/>
          </a:xfrm>
          <a:prstGeom prst="rect">
            <a:avLst/>
          </a:prstGeom>
        </p:spPr>
      </p:pic>
      <p:sp>
        <p:nvSpPr>
          <p:cNvPr id="22" name="右箭头 21">
            <a:extLst>
              <a:ext uri="{FF2B5EF4-FFF2-40B4-BE49-F238E27FC236}">
                <a16:creationId xmlns:a16="http://schemas.microsoft.com/office/drawing/2014/main" id="{ADE9E5F9-60B1-C742-A9CE-AA72B718B5E5}"/>
              </a:ext>
            </a:extLst>
          </p:cNvPr>
          <p:cNvSpPr/>
          <p:nvPr/>
        </p:nvSpPr>
        <p:spPr>
          <a:xfrm>
            <a:off x="6839069" y="1750437"/>
            <a:ext cx="430250" cy="37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26891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FD8BF-D6F5-3D4A-928D-C716C9618875}"/>
              </a:ext>
            </a:extLst>
          </p:cNvPr>
          <p:cNvPicPr>
            <a:picLocks noChangeAspect="1"/>
          </p:cNvPicPr>
          <p:nvPr/>
        </p:nvPicPr>
        <p:blipFill>
          <a:blip r:embed="rId3"/>
          <a:stretch>
            <a:fillRect/>
          </a:stretch>
        </p:blipFill>
        <p:spPr>
          <a:xfrm>
            <a:off x="917575" y="2613025"/>
            <a:ext cx="3149600" cy="3454400"/>
          </a:xfrm>
          <a:prstGeom prst="rect">
            <a:avLst/>
          </a:prstGeom>
        </p:spPr>
      </p:pic>
      <p:pic>
        <p:nvPicPr>
          <p:cNvPr id="7" name="图片 6">
            <a:extLst>
              <a:ext uri="{FF2B5EF4-FFF2-40B4-BE49-F238E27FC236}">
                <a16:creationId xmlns:a16="http://schemas.microsoft.com/office/drawing/2014/main" id="{1B288311-3D2F-B64F-8E55-6C78977D19FC}"/>
              </a:ext>
            </a:extLst>
          </p:cNvPr>
          <p:cNvPicPr>
            <a:picLocks noChangeAspect="1"/>
          </p:cNvPicPr>
          <p:nvPr/>
        </p:nvPicPr>
        <p:blipFill>
          <a:blip r:embed="rId4"/>
          <a:stretch>
            <a:fillRect/>
          </a:stretch>
        </p:blipFill>
        <p:spPr>
          <a:xfrm>
            <a:off x="4770208" y="4091212"/>
            <a:ext cx="3314700" cy="825500"/>
          </a:xfrm>
          <a:prstGeom prst="rect">
            <a:avLst/>
          </a:prstGeom>
        </p:spPr>
      </p:pic>
      <p:sp>
        <p:nvSpPr>
          <p:cNvPr id="19" name="文本框 18">
            <a:extLst>
              <a:ext uri="{FF2B5EF4-FFF2-40B4-BE49-F238E27FC236}">
                <a16:creationId xmlns:a16="http://schemas.microsoft.com/office/drawing/2014/main" id="{8085FB0D-7760-5D45-803E-ABFDD9450213}"/>
              </a:ext>
            </a:extLst>
          </p:cNvPr>
          <p:cNvSpPr txBox="1"/>
          <p:nvPr/>
        </p:nvSpPr>
        <p:spPr>
          <a:xfrm>
            <a:off x="1005112" y="4273130"/>
            <a:ext cx="6992259" cy="461665"/>
          </a:xfrm>
          <a:prstGeom prst="rect">
            <a:avLst/>
          </a:prstGeom>
          <a:noFill/>
          <a:ln w="25400">
            <a:solidFill>
              <a:schemeClr val="accent6">
                <a:lumMod val="75000"/>
              </a:schemeClr>
            </a:solidFill>
          </a:ln>
        </p:spPr>
        <p:txBody>
          <a:bodyPr wrap="square" rtlCol="0">
            <a:spAutoFit/>
          </a:bodyPr>
          <a:lstStyle/>
          <a:p>
            <a:r>
              <a:rPr kumimoji="1" lang="zh-CN" altLang="en-US" sz="2400" b="1" dirty="0">
                <a:solidFill>
                  <a:srgbClr val="0070C0"/>
                </a:solidFill>
              </a:rPr>
              <a:t>                                       </a:t>
            </a:r>
          </a:p>
        </p:txBody>
      </p:sp>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4660900" cy="584775"/>
          </a:xfrm>
          <a:prstGeom prst="rect">
            <a:avLst/>
          </a:prstGeom>
          <a:noFill/>
        </p:spPr>
        <p:txBody>
          <a:bodyPr wrap="square" rtlCol="0">
            <a:spAutoFit/>
          </a:bodyPr>
          <a:lstStyle/>
          <a:p>
            <a:r>
              <a:rPr kumimoji="1" lang="en-US" altLang="zh-CN" sz="3200" b="1" dirty="0"/>
              <a:t>GCAN</a:t>
            </a:r>
            <a:endParaRPr kumimoji="1" lang="zh-CN" altLang="en-US" sz="3200" b="1" dirty="0"/>
          </a:p>
        </p:txBody>
      </p:sp>
      <p:sp>
        <p:nvSpPr>
          <p:cNvPr id="8" name="文本框 7">
            <a:extLst>
              <a:ext uri="{FF2B5EF4-FFF2-40B4-BE49-F238E27FC236}">
                <a16:creationId xmlns:a16="http://schemas.microsoft.com/office/drawing/2014/main" id="{B76AD085-995E-BE47-AC7D-082169BEDB6A}"/>
              </a:ext>
            </a:extLst>
          </p:cNvPr>
          <p:cNvSpPr txBox="1"/>
          <p:nvPr/>
        </p:nvSpPr>
        <p:spPr>
          <a:xfrm>
            <a:off x="762000" y="1672772"/>
            <a:ext cx="4660900" cy="461665"/>
          </a:xfrm>
          <a:prstGeom prst="rect">
            <a:avLst/>
          </a:prstGeom>
          <a:noFill/>
        </p:spPr>
        <p:txBody>
          <a:bodyPr wrap="square" rtlCol="0">
            <a:spAutoFit/>
          </a:bodyPr>
          <a:lstStyle/>
          <a:p>
            <a:r>
              <a:rPr lang="en" altLang="zh-CN" sz="2400" b="1" dirty="0"/>
              <a:t>Source Tweet Encoding</a:t>
            </a:r>
            <a:endParaRPr kumimoji="1" lang="zh-CN" altLang="en-US" sz="24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a:extLst>
              <a:ext uri="{FF2B5EF4-FFF2-40B4-BE49-F238E27FC236}">
                <a16:creationId xmlns:a16="http://schemas.microsoft.com/office/drawing/2014/main" id="{BA799AE8-B18F-E54B-AA75-76E705141922}"/>
              </a:ext>
            </a:extLst>
          </p:cNvPr>
          <p:cNvSpPr txBox="1"/>
          <p:nvPr/>
        </p:nvSpPr>
        <p:spPr>
          <a:xfrm>
            <a:off x="1007609" y="4829629"/>
            <a:ext cx="6989762" cy="461665"/>
          </a:xfrm>
          <a:prstGeom prst="rect">
            <a:avLst/>
          </a:prstGeom>
          <a:noFill/>
          <a:ln w="25400">
            <a:solidFill>
              <a:srgbClr val="00B0F0"/>
            </a:solidFill>
          </a:ln>
        </p:spPr>
        <p:txBody>
          <a:bodyPr wrap="square" rtlCol="0">
            <a:spAutoFit/>
          </a:bodyPr>
          <a:lstStyle/>
          <a:p>
            <a:r>
              <a:rPr kumimoji="1" lang="zh-CN" altLang="en-US" sz="2400" b="1" dirty="0">
                <a:solidFill>
                  <a:srgbClr val="0070C0"/>
                </a:solidFill>
              </a:rPr>
              <a:t>                                                </a:t>
            </a:r>
            <a:r>
              <a:rPr kumimoji="1" lang="en-US" altLang="zh-CN" sz="2400" b="1" dirty="0">
                <a:solidFill>
                  <a:srgbClr val="0070C0"/>
                </a:solidFill>
              </a:rPr>
              <a:t>one-hot</a:t>
            </a:r>
            <a:endParaRPr kumimoji="1" lang="zh-CN" altLang="en-US" sz="2400" b="1" dirty="0">
              <a:solidFill>
                <a:srgbClr val="0070C0"/>
              </a:solidFill>
            </a:endParaRPr>
          </a:p>
        </p:txBody>
      </p:sp>
      <p:pic>
        <p:nvPicPr>
          <p:cNvPr id="20" name="图片 19">
            <a:extLst>
              <a:ext uri="{FF2B5EF4-FFF2-40B4-BE49-F238E27FC236}">
                <a16:creationId xmlns:a16="http://schemas.microsoft.com/office/drawing/2014/main" id="{79E3267B-17B2-FF47-B44A-1B5C97CF9043}"/>
              </a:ext>
            </a:extLst>
          </p:cNvPr>
          <p:cNvPicPr>
            <a:picLocks noChangeAspect="1"/>
          </p:cNvPicPr>
          <p:nvPr/>
        </p:nvPicPr>
        <p:blipFill rotWithShape="1">
          <a:blip r:embed="rId5"/>
          <a:srcRect t="14406"/>
          <a:stretch/>
        </p:blipFill>
        <p:spPr>
          <a:xfrm>
            <a:off x="5109029" y="3699411"/>
            <a:ext cx="1976664" cy="420829"/>
          </a:xfrm>
          <a:prstGeom prst="rect">
            <a:avLst/>
          </a:prstGeom>
        </p:spPr>
      </p:pic>
      <p:sp>
        <p:nvSpPr>
          <p:cNvPr id="23" name="文本框 22">
            <a:extLst>
              <a:ext uri="{FF2B5EF4-FFF2-40B4-BE49-F238E27FC236}">
                <a16:creationId xmlns:a16="http://schemas.microsoft.com/office/drawing/2014/main" id="{E454D1D1-C6B1-A541-AD95-4D8E7005D17F}"/>
              </a:ext>
            </a:extLst>
          </p:cNvPr>
          <p:cNvSpPr txBox="1"/>
          <p:nvPr/>
        </p:nvSpPr>
        <p:spPr>
          <a:xfrm>
            <a:off x="985841" y="3675741"/>
            <a:ext cx="6989762" cy="461665"/>
          </a:xfrm>
          <a:prstGeom prst="rect">
            <a:avLst/>
          </a:prstGeom>
          <a:noFill/>
          <a:ln w="25400">
            <a:solidFill>
              <a:srgbClr val="FFC000"/>
            </a:solidFill>
          </a:ln>
        </p:spPr>
        <p:txBody>
          <a:bodyPr wrap="square" rtlCol="0">
            <a:spAutoFit/>
          </a:bodyPr>
          <a:lstStyle/>
          <a:p>
            <a:r>
              <a:rPr kumimoji="1" lang="zh-CN" altLang="en-US" sz="2400" b="1" dirty="0">
                <a:solidFill>
                  <a:srgbClr val="0070C0"/>
                </a:solidFill>
              </a:rPr>
              <a:t>                                                </a:t>
            </a:r>
          </a:p>
        </p:txBody>
      </p:sp>
    </p:spTree>
    <p:extLst>
      <p:ext uri="{BB962C8B-B14F-4D97-AF65-F5344CB8AC3E}">
        <p14:creationId xmlns:p14="http://schemas.microsoft.com/office/powerpoint/2010/main" val="3985571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E47CF019-BA3B-9742-A7D6-0D1A41AE17D7}"/>
              </a:ext>
            </a:extLst>
          </p:cNvPr>
          <p:cNvPicPr>
            <a:picLocks noChangeAspect="1"/>
          </p:cNvPicPr>
          <p:nvPr/>
        </p:nvPicPr>
        <p:blipFill>
          <a:blip r:embed="rId3"/>
          <a:stretch>
            <a:fillRect/>
          </a:stretch>
        </p:blipFill>
        <p:spPr>
          <a:xfrm>
            <a:off x="-49383" y="3429000"/>
            <a:ext cx="3559515" cy="459999"/>
          </a:xfrm>
          <a:prstGeom prst="rect">
            <a:avLst/>
          </a:prstGeom>
        </p:spPr>
      </p:pic>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4660900" cy="584775"/>
          </a:xfrm>
          <a:prstGeom prst="rect">
            <a:avLst/>
          </a:prstGeom>
          <a:noFill/>
        </p:spPr>
        <p:txBody>
          <a:bodyPr wrap="square" rtlCol="0">
            <a:spAutoFit/>
          </a:bodyPr>
          <a:lstStyle/>
          <a:p>
            <a:r>
              <a:rPr kumimoji="1" lang="en-US" altLang="zh-CN" sz="3200" b="1" dirty="0"/>
              <a:t>GCAN</a:t>
            </a:r>
            <a:endParaRPr kumimoji="1" lang="zh-CN" altLang="en-US" sz="3200" b="1" dirty="0"/>
          </a:p>
        </p:txBody>
      </p:sp>
      <p:sp>
        <p:nvSpPr>
          <p:cNvPr id="8" name="文本框 7">
            <a:extLst>
              <a:ext uri="{FF2B5EF4-FFF2-40B4-BE49-F238E27FC236}">
                <a16:creationId xmlns:a16="http://schemas.microsoft.com/office/drawing/2014/main" id="{B76AD085-995E-BE47-AC7D-082169BEDB6A}"/>
              </a:ext>
            </a:extLst>
          </p:cNvPr>
          <p:cNvSpPr txBox="1"/>
          <p:nvPr/>
        </p:nvSpPr>
        <p:spPr>
          <a:xfrm>
            <a:off x="761999" y="1672772"/>
            <a:ext cx="6103257" cy="461665"/>
          </a:xfrm>
          <a:prstGeom prst="rect">
            <a:avLst/>
          </a:prstGeom>
          <a:noFill/>
        </p:spPr>
        <p:txBody>
          <a:bodyPr wrap="square" rtlCol="0">
            <a:spAutoFit/>
          </a:bodyPr>
          <a:lstStyle/>
          <a:p>
            <a:r>
              <a:rPr lang="en" altLang="zh-CN" sz="2400" b="1" dirty="0"/>
              <a:t>User Propagation</a:t>
            </a:r>
            <a:r>
              <a:rPr lang="zh-CN" altLang="en-US" sz="2400" b="1" dirty="0"/>
              <a:t> </a:t>
            </a:r>
            <a:r>
              <a:rPr lang="en" altLang="zh-CN" sz="2400" b="1" dirty="0"/>
              <a:t>Representation</a:t>
            </a:r>
            <a:endParaRPr kumimoji="1" lang="zh-CN" altLang="en-US" sz="24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a:extLst>
              <a:ext uri="{FF2B5EF4-FFF2-40B4-BE49-F238E27FC236}">
                <a16:creationId xmlns:a16="http://schemas.microsoft.com/office/drawing/2014/main" id="{3A403136-0031-1D41-A91F-8FD2FEBCA5C2}"/>
              </a:ext>
            </a:extLst>
          </p:cNvPr>
          <p:cNvPicPr>
            <a:picLocks noChangeAspect="1"/>
          </p:cNvPicPr>
          <p:nvPr/>
        </p:nvPicPr>
        <p:blipFill>
          <a:blip r:embed="rId4"/>
          <a:stretch>
            <a:fillRect/>
          </a:stretch>
        </p:blipFill>
        <p:spPr>
          <a:xfrm>
            <a:off x="3421176" y="2670499"/>
            <a:ext cx="5461000" cy="2933700"/>
          </a:xfrm>
          <a:prstGeom prst="rect">
            <a:avLst/>
          </a:prstGeom>
        </p:spPr>
      </p:pic>
      <p:sp>
        <p:nvSpPr>
          <p:cNvPr id="13" name="文本框 12">
            <a:extLst>
              <a:ext uri="{FF2B5EF4-FFF2-40B4-BE49-F238E27FC236}">
                <a16:creationId xmlns:a16="http://schemas.microsoft.com/office/drawing/2014/main" id="{EF1FD6C8-521A-1447-AA60-43AF10C5BBB5}"/>
              </a:ext>
            </a:extLst>
          </p:cNvPr>
          <p:cNvSpPr txBox="1"/>
          <p:nvPr/>
        </p:nvSpPr>
        <p:spPr>
          <a:xfrm>
            <a:off x="8541658" y="1488105"/>
            <a:ext cx="3599543" cy="830997"/>
          </a:xfrm>
          <a:prstGeom prst="rect">
            <a:avLst/>
          </a:prstGeom>
          <a:noFill/>
        </p:spPr>
        <p:txBody>
          <a:bodyPr wrap="square" rtlCol="0">
            <a:spAutoFit/>
          </a:bodyPr>
          <a:lstStyle/>
          <a:p>
            <a:r>
              <a:rPr kumimoji="1" lang="zh-CN" altLang="en-US" sz="2400" dirty="0"/>
              <a:t>真实新闻传播过程中的用户特征和假新闻的不同</a:t>
            </a:r>
          </a:p>
        </p:txBody>
      </p:sp>
      <p:pic>
        <p:nvPicPr>
          <p:cNvPr id="23" name="图片 22">
            <a:extLst>
              <a:ext uri="{FF2B5EF4-FFF2-40B4-BE49-F238E27FC236}">
                <a16:creationId xmlns:a16="http://schemas.microsoft.com/office/drawing/2014/main" id="{C236FE86-0842-8F4A-994E-FA31ACC1C343}"/>
              </a:ext>
            </a:extLst>
          </p:cNvPr>
          <p:cNvPicPr>
            <a:picLocks noChangeAspect="1"/>
          </p:cNvPicPr>
          <p:nvPr/>
        </p:nvPicPr>
        <p:blipFill>
          <a:blip r:embed="rId5"/>
          <a:stretch>
            <a:fillRect/>
          </a:stretch>
        </p:blipFill>
        <p:spPr>
          <a:xfrm>
            <a:off x="9209314" y="3151533"/>
            <a:ext cx="1727200" cy="419100"/>
          </a:xfrm>
          <a:prstGeom prst="rect">
            <a:avLst/>
          </a:prstGeom>
        </p:spPr>
      </p:pic>
      <p:pic>
        <p:nvPicPr>
          <p:cNvPr id="21" name="图片 20">
            <a:extLst>
              <a:ext uri="{FF2B5EF4-FFF2-40B4-BE49-F238E27FC236}">
                <a16:creationId xmlns:a16="http://schemas.microsoft.com/office/drawing/2014/main" id="{1800F732-6790-D646-8EDC-A86F23FAA24D}"/>
              </a:ext>
            </a:extLst>
          </p:cNvPr>
          <p:cNvPicPr>
            <a:picLocks noChangeAspect="1"/>
          </p:cNvPicPr>
          <p:nvPr/>
        </p:nvPicPr>
        <p:blipFill>
          <a:blip r:embed="rId6"/>
          <a:stretch>
            <a:fillRect/>
          </a:stretch>
        </p:blipFill>
        <p:spPr>
          <a:xfrm>
            <a:off x="9137650" y="3565979"/>
            <a:ext cx="1841500" cy="393700"/>
          </a:xfrm>
          <a:prstGeom prst="rect">
            <a:avLst/>
          </a:prstGeom>
        </p:spPr>
      </p:pic>
    </p:spTree>
    <p:extLst>
      <p:ext uri="{BB962C8B-B14F-4D97-AF65-F5344CB8AC3E}">
        <p14:creationId xmlns:p14="http://schemas.microsoft.com/office/powerpoint/2010/main" val="1301305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4660900" cy="584775"/>
          </a:xfrm>
          <a:prstGeom prst="rect">
            <a:avLst/>
          </a:prstGeom>
          <a:noFill/>
        </p:spPr>
        <p:txBody>
          <a:bodyPr wrap="square" rtlCol="0">
            <a:spAutoFit/>
          </a:bodyPr>
          <a:lstStyle/>
          <a:p>
            <a:r>
              <a:rPr kumimoji="1" lang="en-US" altLang="zh-CN" sz="3200" b="1" dirty="0"/>
              <a:t>GCAN</a:t>
            </a:r>
            <a:endParaRPr kumimoji="1" lang="zh-CN" altLang="en-US" sz="3200" b="1" dirty="0"/>
          </a:p>
        </p:txBody>
      </p:sp>
      <p:sp>
        <p:nvSpPr>
          <p:cNvPr id="8" name="文本框 7">
            <a:extLst>
              <a:ext uri="{FF2B5EF4-FFF2-40B4-BE49-F238E27FC236}">
                <a16:creationId xmlns:a16="http://schemas.microsoft.com/office/drawing/2014/main" id="{B76AD085-995E-BE47-AC7D-082169BEDB6A}"/>
              </a:ext>
            </a:extLst>
          </p:cNvPr>
          <p:cNvSpPr txBox="1"/>
          <p:nvPr/>
        </p:nvSpPr>
        <p:spPr>
          <a:xfrm>
            <a:off x="761999" y="1672772"/>
            <a:ext cx="6103257" cy="461665"/>
          </a:xfrm>
          <a:prstGeom prst="rect">
            <a:avLst/>
          </a:prstGeom>
          <a:noFill/>
        </p:spPr>
        <p:txBody>
          <a:bodyPr wrap="square" rtlCol="0">
            <a:spAutoFit/>
          </a:bodyPr>
          <a:lstStyle/>
          <a:p>
            <a:r>
              <a:rPr lang="en" altLang="zh-CN" sz="2400" b="1" dirty="0"/>
              <a:t>User Propagation</a:t>
            </a:r>
            <a:r>
              <a:rPr lang="zh-CN" altLang="en-US" sz="2400" b="1" dirty="0"/>
              <a:t> </a:t>
            </a:r>
            <a:r>
              <a:rPr lang="en" altLang="zh-CN" sz="2400" b="1" dirty="0"/>
              <a:t>Representation</a:t>
            </a:r>
            <a:endParaRPr kumimoji="1" lang="zh-CN" altLang="en-US" sz="24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A657FD95-DBB2-E94D-9A8C-34C91215D0E6}"/>
              </a:ext>
            </a:extLst>
          </p:cNvPr>
          <p:cNvPicPr>
            <a:picLocks noChangeAspect="1"/>
          </p:cNvPicPr>
          <p:nvPr/>
        </p:nvPicPr>
        <p:blipFill>
          <a:blip r:embed="rId3"/>
          <a:stretch>
            <a:fillRect/>
          </a:stretch>
        </p:blipFill>
        <p:spPr>
          <a:xfrm>
            <a:off x="1084942" y="2654684"/>
            <a:ext cx="3187700" cy="3340100"/>
          </a:xfrm>
          <a:prstGeom prst="rect">
            <a:avLst/>
          </a:prstGeom>
        </p:spPr>
      </p:pic>
      <p:sp>
        <p:nvSpPr>
          <p:cNvPr id="19" name="文本框 18">
            <a:extLst>
              <a:ext uri="{FF2B5EF4-FFF2-40B4-BE49-F238E27FC236}">
                <a16:creationId xmlns:a16="http://schemas.microsoft.com/office/drawing/2014/main" id="{E5D14584-7719-034B-90EE-BB9C89D3C37A}"/>
              </a:ext>
            </a:extLst>
          </p:cNvPr>
          <p:cNvSpPr txBox="1"/>
          <p:nvPr/>
        </p:nvSpPr>
        <p:spPr>
          <a:xfrm>
            <a:off x="4867731" y="2951128"/>
            <a:ext cx="6103257" cy="2677656"/>
          </a:xfrm>
          <a:prstGeom prst="rect">
            <a:avLst/>
          </a:prstGeom>
          <a:noFill/>
        </p:spPr>
        <p:txBody>
          <a:bodyPr wrap="square" rtlCol="0">
            <a:spAutoFit/>
          </a:bodyPr>
          <a:lstStyle/>
          <a:p>
            <a:pPr marL="457200" indent="-457200">
              <a:buAutoNum type="arabicPeriod"/>
            </a:pPr>
            <a:r>
              <a:rPr lang="zh-CN" altLang="en-US" sz="2400" b="1" dirty="0"/>
              <a:t>构图：图的节点是每一个转发该推文的用户，两两用户之间都存在边（全连接图），边的权重是连接两个用户特征的余弦相似度</a:t>
            </a:r>
            <a:endParaRPr lang="en-US" altLang="zh-CN" sz="2400" b="1" dirty="0"/>
          </a:p>
          <a:p>
            <a:pPr marL="457200" indent="-457200">
              <a:buAutoNum type="arabicPeriod"/>
            </a:pPr>
            <a:endParaRPr kumimoji="1" lang="en-US" altLang="zh-CN" sz="2400" b="1" dirty="0"/>
          </a:p>
          <a:p>
            <a:pPr marL="457200" indent="-457200">
              <a:buAutoNum type="arabicPeriod"/>
            </a:pPr>
            <a:r>
              <a:rPr kumimoji="1" lang="zh-CN" altLang="en-US" sz="2400" b="1" dirty="0"/>
              <a:t>交互：通过多层</a:t>
            </a:r>
            <a:r>
              <a:rPr kumimoji="1" lang="en-US" altLang="zh-CN" sz="2400" b="1" dirty="0"/>
              <a:t>GCN</a:t>
            </a:r>
            <a:r>
              <a:rPr kumimoji="1" lang="zh-CN" altLang="en-US" sz="2400" b="1" dirty="0"/>
              <a:t>获得信息传播后的节点表示</a:t>
            </a:r>
          </a:p>
        </p:txBody>
      </p:sp>
    </p:spTree>
    <p:extLst>
      <p:ext uri="{BB962C8B-B14F-4D97-AF65-F5344CB8AC3E}">
        <p14:creationId xmlns:p14="http://schemas.microsoft.com/office/powerpoint/2010/main" val="1226754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4660900" cy="584775"/>
          </a:xfrm>
          <a:prstGeom prst="rect">
            <a:avLst/>
          </a:prstGeom>
          <a:noFill/>
        </p:spPr>
        <p:txBody>
          <a:bodyPr wrap="square" rtlCol="0">
            <a:spAutoFit/>
          </a:bodyPr>
          <a:lstStyle/>
          <a:p>
            <a:r>
              <a:rPr kumimoji="1" lang="en-US" altLang="zh-CN" sz="3200" b="1" dirty="0"/>
              <a:t>GCAN</a:t>
            </a:r>
            <a:endParaRPr kumimoji="1" lang="zh-CN" altLang="en-US" sz="3200" b="1" dirty="0"/>
          </a:p>
        </p:txBody>
      </p:sp>
      <p:sp>
        <p:nvSpPr>
          <p:cNvPr id="8" name="文本框 7">
            <a:extLst>
              <a:ext uri="{FF2B5EF4-FFF2-40B4-BE49-F238E27FC236}">
                <a16:creationId xmlns:a16="http://schemas.microsoft.com/office/drawing/2014/main" id="{B76AD085-995E-BE47-AC7D-082169BEDB6A}"/>
              </a:ext>
            </a:extLst>
          </p:cNvPr>
          <p:cNvSpPr txBox="1"/>
          <p:nvPr/>
        </p:nvSpPr>
        <p:spPr>
          <a:xfrm>
            <a:off x="761999" y="1672772"/>
            <a:ext cx="6103257" cy="461665"/>
          </a:xfrm>
          <a:prstGeom prst="rect">
            <a:avLst/>
          </a:prstGeom>
          <a:noFill/>
        </p:spPr>
        <p:txBody>
          <a:bodyPr wrap="square" rtlCol="0">
            <a:spAutoFit/>
          </a:bodyPr>
          <a:lstStyle/>
          <a:p>
            <a:r>
              <a:rPr lang="en" altLang="zh-CN" sz="2400" b="1" dirty="0"/>
              <a:t>Dual Co-attention Mechanism</a:t>
            </a:r>
            <a:endParaRPr kumimoji="1" lang="zh-CN" altLang="en-US" sz="24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54DFE325-749A-674F-A714-9867B7131EEC}"/>
              </a:ext>
            </a:extLst>
          </p:cNvPr>
          <p:cNvPicPr>
            <a:picLocks noChangeAspect="1"/>
          </p:cNvPicPr>
          <p:nvPr/>
        </p:nvPicPr>
        <p:blipFill>
          <a:blip r:embed="rId3"/>
          <a:stretch>
            <a:fillRect/>
          </a:stretch>
        </p:blipFill>
        <p:spPr>
          <a:xfrm>
            <a:off x="5849256" y="2134437"/>
            <a:ext cx="5811157" cy="4262126"/>
          </a:xfrm>
          <a:prstGeom prst="rect">
            <a:avLst/>
          </a:prstGeom>
        </p:spPr>
      </p:pic>
      <p:pic>
        <p:nvPicPr>
          <p:cNvPr id="13" name="图片 12">
            <a:extLst>
              <a:ext uri="{FF2B5EF4-FFF2-40B4-BE49-F238E27FC236}">
                <a16:creationId xmlns:a16="http://schemas.microsoft.com/office/drawing/2014/main" id="{EA68D8E8-B331-594A-811D-FA7C700A8D46}"/>
              </a:ext>
            </a:extLst>
          </p:cNvPr>
          <p:cNvPicPr>
            <a:picLocks noChangeAspect="1"/>
          </p:cNvPicPr>
          <p:nvPr/>
        </p:nvPicPr>
        <p:blipFill>
          <a:blip r:embed="rId4"/>
          <a:stretch>
            <a:fillRect/>
          </a:stretch>
        </p:blipFill>
        <p:spPr>
          <a:xfrm>
            <a:off x="630238" y="2613025"/>
            <a:ext cx="2286000" cy="393700"/>
          </a:xfrm>
          <a:prstGeom prst="rect">
            <a:avLst/>
          </a:prstGeom>
        </p:spPr>
      </p:pic>
      <p:pic>
        <p:nvPicPr>
          <p:cNvPr id="17" name="图片 16">
            <a:extLst>
              <a:ext uri="{FF2B5EF4-FFF2-40B4-BE49-F238E27FC236}">
                <a16:creationId xmlns:a16="http://schemas.microsoft.com/office/drawing/2014/main" id="{452D792E-6963-F947-B077-869849002FEB}"/>
              </a:ext>
            </a:extLst>
          </p:cNvPr>
          <p:cNvPicPr>
            <a:picLocks noChangeAspect="1"/>
          </p:cNvPicPr>
          <p:nvPr/>
        </p:nvPicPr>
        <p:blipFill>
          <a:blip r:embed="rId5"/>
          <a:stretch>
            <a:fillRect/>
          </a:stretch>
        </p:blipFill>
        <p:spPr>
          <a:xfrm>
            <a:off x="2959780" y="2627539"/>
            <a:ext cx="1892300" cy="393700"/>
          </a:xfrm>
          <a:prstGeom prst="rect">
            <a:avLst/>
          </a:prstGeom>
        </p:spPr>
      </p:pic>
      <p:pic>
        <p:nvPicPr>
          <p:cNvPr id="20" name="图片 19">
            <a:extLst>
              <a:ext uri="{FF2B5EF4-FFF2-40B4-BE49-F238E27FC236}">
                <a16:creationId xmlns:a16="http://schemas.microsoft.com/office/drawing/2014/main" id="{D63F90A2-C6A5-2B42-8656-E2FBD0BD3BE7}"/>
              </a:ext>
            </a:extLst>
          </p:cNvPr>
          <p:cNvPicPr>
            <a:picLocks noChangeAspect="1"/>
          </p:cNvPicPr>
          <p:nvPr/>
        </p:nvPicPr>
        <p:blipFill>
          <a:blip r:embed="rId6"/>
          <a:stretch>
            <a:fillRect/>
          </a:stretch>
        </p:blipFill>
        <p:spPr>
          <a:xfrm>
            <a:off x="584200" y="3184901"/>
            <a:ext cx="3835400" cy="1016000"/>
          </a:xfrm>
          <a:prstGeom prst="rect">
            <a:avLst/>
          </a:prstGeom>
        </p:spPr>
      </p:pic>
      <p:pic>
        <p:nvPicPr>
          <p:cNvPr id="22" name="图片 21">
            <a:extLst>
              <a:ext uri="{FF2B5EF4-FFF2-40B4-BE49-F238E27FC236}">
                <a16:creationId xmlns:a16="http://schemas.microsoft.com/office/drawing/2014/main" id="{964F8993-3BCE-5F4F-9F6F-F6065F523884}"/>
              </a:ext>
            </a:extLst>
          </p:cNvPr>
          <p:cNvPicPr>
            <a:picLocks noChangeAspect="1"/>
          </p:cNvPicPr>
          <p:nvPr/>
        </p:nvPicPr>
        <p:blipFill>
          <a:blip r:embed="rId7"/>
          <a:stretch>
            <a:fillRect/>
          </a:stretch>
        </p:blipFill>
        <p:spPr>
          <a:xfrm>
            <a:off x="39459" y="4350049"/>
            <a:ext cx="3835400" cy="1016000"/>
          </a:xfrm>
          <a:prstGeom prst="rect">
            <a:avLst/>
          </a:prstGeom>
        </p:spPr>
      </p:pic>
      <p:pic>
        <p:nvPicPr>
          <p:cNvPr id="24" name="图片 23">
            <a:extLst>
              <a:ext uri="{FF2B5EF4-FFF2-40B4-BE49-F238E27FC236}">
                <a16:creationId xmlns:a16="http://schemas.microsoft.com/office/drawing/2014/main" id="{CCCFA8AF-7E4D-4047-99B4-342506AD6BD7}"/>
              </a:ext>
            </a:extLst>
          </p:cNvPr>
          <p:cNvPicPr>
            <a:picLocks noChangeAspect="1"/>
          </p:cNvPicPr>
          <p:nvPr/>
        </p:nvPicPr>
        <p:blipFill>
          <a:blip r:embed="rId8"/>
          <a:stretch>
            <a:fillRect/>
          </a:stretch>
        </p:blipFill>
        <p:spPr>
          <a:xfrm>
            <a:off x="531587" y="5380563"/>
            <a:ext cx="3835400" cy="1016000"/>
          </a:xfrm>
          <a:prstGeom prst="rect">
            <a:avLst/>
          </a:prstGeom>
        </p:spPr>
      </p:pic>
    </p:spTree>
    <p:extLst>
      <p:ext uri="{BB962C8B-B14F-4D97-AF65-F5344CB8AC3E}">
        <p14:creationId xmlns:p14="http://schemas.microsoft.com/office/powerpoint/2010/main" val="3876104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4660900" cy="584775"/>
          </a:xfrm>
          <a:prstGeom prst="rect">
            <a:avLst/>
          </a:prstGeom>
          <a:noFill/>
        </p:spPr>
        <p:txBody>
          <a:bodyPr wrap="square" rtlCol="0">
            <a:spAutoFit/>
          </a:bodyPr>
          <a:lstStyle/>
          <a:p>
            <a:r>
              <a:rPr kumimoji="1" lang="en-US" altLang="zh-CN" sz="3200" b="1" dirty="0"/>
              <a:t>GCAN</a:t>
            </a:r>
            <a:endParaRPr kumimoji="1" lang="zh-CN" altLang="en-US" sz="3200" b="1" dirty="0"/>
          </a:p>
        </p:txBody>
      </p:sp>
      <p:sp>
        <p:nvSpPr>
          <p:cNvPr id="8" name="文本框 7">
            <a:extLst>
              <a:ext uri="{FF2B5EF4-FFF2-40B4-BE49-F238E27FC236}">
                <a16:creationId xmlns:a16="http://schemas.microsoft.com/office/drawing/2014/main" id="{B76AD085-995E-BE47-AC7D-082169BEDB6A}"/>
              </a:ext>
            </a:extLst>
          </p:cNvPr>
          <p:cNvSpPr txBox="1"/>
          <p:nvPr/>
        </p:nvSpPr>
        <p:spPr>
          <a:xfrm>
            <a:off x="761999" y="1672772"/>
            <a:ext cx="6103257" cy="461665"/>
          </a:xfrm>
          <a:prstGeom prst="rect">
            <a:avLst/>
          </a:prstGeom>
          <a:noFill/>
        </p:spPr>
        <p:txBody>
          <a:bodyPr wrap="square" rtlCol="0">
            <a:spAutoFit/>
          </a:bodyPr>
          <a:lstStyle/>
          <a:p>
            <a:r>
              <a:rPr lang="en" altLang="zh-CN" sz="2400" b="1" dirty="0"/>
              <a:t>Make Prediction</a:t>
            </a:r>
            <a:endParaRPr kumimoji="1" lang="zh-CN" altLang="en-US" sz="24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a:extLst>
              <a:ext uri="{FF2B5EF4-FFF2-40B4-BE49-F238E27FC236}">
                <a16:creationId xmlns:a16="http://schemas.microsoft.com/office/drawing/2014/main" id="{28384805-6123-F841-B0D5-17C9304BDF51}"/>
              </a:ext>
            </a:extLst>
          </p:cNvPr>
          <p:cNvPicPr>
            <a:picLocks noChangeAspect="1"/>
          </p:cNvPicPr>
          <p:nvPr/>
        </p:nvPicPr>
        <p:blipFill rotWithShape="1">
          <a:blip r:embed="rId3"/>
          <a:srcRect l="-2538" t="-8816" r="2538" b="8816"/>
          <a:stretch/>
        </p:blipFill>
        <p:spPr>
          <a:xfrm>
            <a:off x="4949338" y="-244099"/>
            <a:ext cx="7219561" cy="6858000"/>
          </a:xfrm>
          <a:prstGeom prst="rect">
            <a:avLst/>
          </a:prstGeom>
        </p:spPr>
      </p:pic>
      <p:pic>
        <p:nvPicPr>
          <p:cNvPr id="3" name="图片 2">
            <a:extLst>
              <a:ext uri="{FF2B5EF4-FFF2-40B4-BE49-F238E27FC236}">
                <a16:creationId xmlns:a16="http://schemas.microsoft.com/office/drawing/2014/main" id="{63314C7E-54B7-CC4D-B0A9-54D8A0D1A818}"/>
              </a:ext>
            </a:extLst>
          </p:cNvPr>
          <p:cNvPicPr>
            <a:picLocks noChangeAspect="1"/>
          </p:cNvPicPr>
          <p:nvPr/>
        </p:nvPicPr>
        <p:blipFill>
          <a:blip r:embed="rId4"/>
          <a:stretch>
            <a:fillRect/>
          </a:stretch>
        </p:blipFill>
        <p:spPr>
          <a:xfrm>
            <a:off x="282575" y="4052145"/>
            <a:ext cx="3810000" cy="609600"/>
          </a:xfrm>
          <a:prstGeom prst="rect">
            <a:avLst/>
          </a:prstGeom>
        </p:spPr>
      </p:pic>
      <p:pic>
        <p:nvPicPr>
          <p:cNvPr id="19" name="图片 18">
            <a:extLst>
              <a:ext uri="{FF2B5EF4-FFF2-40B4-BE49-F238E27FC236}">
                <a16:creationId xmlns:a16="http://schemas.microsoft.com/office/drawing/2014/main" id="{4D172368-C1E4-BF44-9DEA-BC2269190405}"/>
              </a:ext>
            </a:extLst>
          </p:cNvPr>
          <p:cNvPicPr>
            <a:picLocks noChangeAspect="1"/>
          </p:cNvPicPr>
          <p:nvPr/>
        </p:nvPicPr>
        <p:blipFill>
          <a:blip r:embed="rId5"/>
          <a:stretch>
            <a:fillRect/>
          </a:stretch>
        </p:blipFill>
        <p:spPr>
          <a:xfrm>
            <a:off x="226769" y="3386048"/>
            <a:ext cx="2349500" cy="393700"/>
          </a:xfrm>
          <a:prstGeom prst="rect">
            <a:avLst/>
          </a:prstGeom>
        </p:spPr>
      </p:pic>
      <p:pic>
        <p:nvPicPr>
          <p:cNvPr id="23" name="图片 22">
            <a:extLst>
              <a:ext uri="{FF2B5EF4-FFF2-40B4-BE49-F238E27FC236}">
                <a16:creationId xmlns:a16="http://schemas.microsoft.com/office/drawing/2014/main" id="{3ED9AF61-4F9D-1F4C-BB81-E5F6379AD88A}"/>
              </a:ext>
            </a:extLst>
          </p:cNvPr>
          <p:cNvPicPr>
            <a:picLocks noChangeAspect="1"/>
          </p:cNvPicPr>
          <p:nvPr/>
        </p:nvPicPr>
        <p:blipFill>
          <a:blip r:embed="rId6"/>
          <a:stretch>
            <a:fillRect/>
          </a:stretch>
        </p:blipFill>
        <p:spPr>
          <a:xfrm>
            <a:off x="203200" y="5353363"/>
            <a:ext cx="4876800" cy="393700"/>
          </a:xfrm>
          <a:prstGeom prst="rect">
            <a:avLst/>
          </a:prstGeom>
        </p:spPr>
      </p:pic>
    </p:spTree>
    <p:extLst>
      <p:ext uri="{BB962C8B-B14F-4D97-AF65-F5344CB8AC3E}">
        <p14:creationId xmlns:p14="http://schemas.microsoft.com/office/powerpoint/2010/main" val="117007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4660900" cy="1077218"/>
          </a:xfrm>
          <a:prstGeom prst="rect">
            <a:avLst/>
          </a:prstGeom>
          <a:noFill/>
        </p:spPr>
        <p:txBody>
          <a:bodyPr wrap="square" rtlCol="0">
            <a:spAutoFit/>
          </a:bodyPr>
          <a:lstStyle/>
          <a:p>
            <a:r>
              <a:rPr kumimoji="1" lang="en-US" altLang="zh-CN" sz="3200" b="1" dirty="0"/>
              <a:t>Experiments</a:t>
            </a:r>
            <a:r>
              <a:rPr kumimoji="1" lang="zh-CN" altLang="en-US" sz="3200" b="1" dirty="0"/>
              <a:t>：</a:t>
            </a:r>
            <a:endParaRPr kumimoji="1" lang="en-US" altLang="zh-CN" sz="3200" b="1" dirty="0"/>
          </a:p>
          <a:p>
            <a:r>
              <a:rPr kumimoji="1" lang="en-US" altLang="zh-CN" sz="3200" b="1" dirty="0"/>
              <a:t>Main</a:t>
            </a:r>
            <a:r>
              <a:rPr kumimoji="1" lang="zh-CN" altLang="en-US" sz="3200" b="1" dirty="0"/>
              <a:t> </a:t>
            </a:r>
            <a:r>
              <a:rPr kumimoji="1" lang="en-US" altLang="zh-CN" sz="3200" b="1" dirty="0"/>
              <a:t>Result</a:t>
            </a:r>
            <a:endParaRPr kumimoji="1" lang="zh-CN" altLang="en-US" sz="32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A9A4B8D1-7E05-5048-A52A-3CF80E02BE91}"/>
              </a:ext>
            </a:extLst>
          </p:cNvPr>
          <p:cNvPicPr>
            <a:picLocks noChangeAspect="1"/>
          </p:cNvPicPr>
          <p:nvPr/>
        </p:nvPicPr>
        <p:blipFill>
          <a:blip r:embed="rId3"/>
          <a:stretch>
            <a:fillRect/>
          </a:stretch>
        </p:blipFill>
        <p:spPr>
          <a:xfrm>
            <a:off x="7037631" y="229175"/>
            <a:ext cx="4770647" cy="2184400"/>
          </a:xfrm>
          <a:prstGeom prst="rect">
            <a:avLst/>
          </a:prstGeom>
        </p:spPr>
      </p:pic>
      <p:pic>
        <p:nvPicPr>
          <p:cNvPr id="13" name="图片 12">
            <a:extLst>
              <a:ext uri="{FF2B5EF4-FFF2-40B4-BE49-F238E27FC236}">
                <a16:creationId xmlns:a16="http://schemas.microsoft.com/office/drawing/2014/main" id="{48560537-6FE8-AF4B-A387-7B9DA32F2CB4}"/>
              </a:ext>
            </a:extLst>
          </p:cNvPr>
          <p:cNvPicPr>
            <a:picLocks noChangeAspect="1"/>
          </p:cNvPicPr>
          <p:nvPr/>
        </p:nvPicPr>
        <p:blipFill>
          <a:blip r:embed="rId4"/>
          <a:stretch>
            <a:fillRect/>
          </a:stretch>
        </p:blipFill>
        <p:spPr>
          <a:xfrm>
            <a:off x="1041399" y="2475925"/>
            <a:ext cx="9435631" cy="4152899"/>
          </a:xfrm>
          <a:prstGeom prst="rect">
            <a:avLst/>
          </a:prstGeom>
        </p:spPr>
      </p:pic>
    </p:spTree>
    <p:extLst>
      <p:ext uri="{BB962C8B-B14F-4D97-AF65-F5344CB8AC3E}">
        <p14:creationId xmlns:p14="http://schemas.microsoft.com/office/powerpoint/2010/main" val="165989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4660900" cy="1077218"/>
          </a:xfrm>
          <a:prstGeom prst="rect">
            <a:avLst/>
          </a:prstGeom>
          <a:noFill/>
        </p:spPr>
        <p:txBody>
          <a:bodyPr wrap="square" rtlCol="0">
            <a:spAutoFit/>
          </a:bodyPr>
          <a:lstStyle/>
          <a:p>
            <a:r>
              <a:rPr kumimoji="1" lang="en-US" altLang="zh-CN" sz="3200" b="1" dirty="0"/>
              <a:t>Experiments</a:t>
            </a:r>
            <a:r>
              <a:rPr kumimoji="1" lang="zh-CN" altLang="en-US" sz="3200" b="1" dirty="0"/>
              <a:t>：</a:t>
            </a:r>
            <a:endParaRPr kumimoji="1" lang="en-US" altLang="zh-CN" sz="3200" b="1" dirty="0"/>
          </a:p>
          <a:p>
            <a:r>
              <a:rPr kumimoji="1" lang="en-US" altLang="zh-CN" sz="3200" b="1" dirty="0"/>
              <a:t>Early</a:t>
            </a:r>
            <a:r>
              <a:rPr kumimoji="1" lang="zh-CN" altLang="en-US" sz="3200" b="1" dirty="0"/>
              <a:t> </a:t>
            </a:r>
            <a:r>
              <a:rPr kumimoji="1" lang="en-US" altLang="zh-CN" sz="3200" b="1" dirty="0"/>
              <a:t>Detection</a:t>
            </a:r>
            <a:endParaRPr kumimoji="1" lang="zh-CN" altLang="en-US" sz="32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8732A13E-2D4F-D344-BF16-BB455BEA5738}"/>
              </a:ext>
            </a:extLst>
          </p:cNvPr>
          <p:cNvPicPr>
            <a:picLocks noChangeAspect="1"/>
          </p:cNvPicPr>
          <p:nvPr/>
        </p:nvPicPr>
        <p:blipFill>
          <a:blip r:embed="rId3"/>
          <a:stretch>
            <a:fillRect/>
          </a:stretch>
        </p:blipFill>
        <p:spPr>
          <a:xfrm>
            <a:off x="201384" y="2038335"/>
            <a:ext cx="5956300" cy="4305300"/>
          </a:xfrm>
          <a:prstGeom prst="rect">
            <a:avLst/>
          </a:prstGeom>
        </p:spPr>
      </p:pic>
      <p:pic>
        <p:nvPicPr>
          <p:cNvPr id="8" name="图片 7">
            <a:extLst>
              <a:ext uri="{FF2B5EF4-FFF2-40B4-BE49-F238E27FC236}">
                <a16:creationId xmlns:a16="http://schemas.microsoft.com/office/drawing/2014/main" id="{8C9F10A9-A87E-DF42-BC23-F7B495BD579B}"/>
              </a:ext>
            </a:extLst>
          </p:cNvPr>
          <p:cNvPicPr>
            <a:picLocks noChangeAspect="1"/>
          </p:cNvPicPr>
          <p:nvPr/>
        </p:nvPicPr>
        <p:blipFill>
          <a:blip r:embed="rId4"/>
          <a:stretch>
            <a:fillRect/>
          </a:stretch>
        </p:blipFill>
        <p:spPr>
          <a:xfrm>
            <a:off x="6121402" y="1983907"/>
            <a:ext cx="5956300" cy="4305300"/>
          </a:xfrm>
          <a:prstGeom prst="rect">
            <a:avLst/>
          </a:prstGeom>
        </p:spPr>
      </p:pic>
    </p:spTree>
    <p:extLst>
      <p:ext uri="{BB962C8B-B14F-4D97-AF65-F5344CB8AC3E}">
        <p14:creationId xmlns:p14="http://schemas.microsoft.com/office/powerpoint/2010/main" val="158802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4660900" cy="1077218"/>
          </a:xfrm>
          <a:prstGeom prst="rect">
            <a:avLst/>
          </a:prstGeom>
          <a:noFill/>
        </p:spPr>
        <p:txBody>
          <a:bodyPr wrap="square" rtlCol="0">
            <a:spAutoFit/>
          </a:bodyPr>
          <a:lstStyle/>
          <a:p>
            <a:r>
              <a:rPr kumimoji="1" lang="en-US" altLang="zh-CN" sz="3200" b="1" dirty="0"/>
              <a:t>Experiments</a:t>
            </a:r>
            <a:r>
              <a:rPr kumimoji="1" lang="zh-CN" altLang="en-US" sz="3200" b="1" dirty="0"/>
              <a:t>：</a:t>
            </a:r>
            <a:endParaRPr kumimoji="1" lang="en-US" altLang="zh-CN" sz="3200" b="1" dirty="0"/>
          </a:p>
          <a:p>
            <a:r>
              <a:rPr kumimoji="1" lang="en-US" altLang="zh-CN" sz="3200" b="1" dirty="0"/>
              <a:t>Ablation Analysis</a:t>
            </a:r>
            <a:endParaRPr kumimoji="1" lang="zh-CN" altLang="en-US" sz="32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F4365E45-C387-5448-9428-A6D0327448FB}"/>
              </a:ext>
            </a:extLst>
          </p:cNvPr>
          <p:cNvPicPr>
            <a:picLocks noChangeAspect="1"/>
          </p:cNvPicPr>
          <p:nvPr/>
        </p:nvPicPr>
        <p:blipFill>
          <a:blip r:embed="rId3"/>
          <a:stretch>
            <a:fillRect/>
          </a:stretch>
        </p:blipFill>
        <p:spPr>
          <a:xfrm>
            <a:off x="4427233" y="1477268"/>
            <a:ext cx="6703034" cy="4845050"/>
          </a:xfrm>
          <a:prstGeom prst="rect">
            <a:avLst/>
          </a:prstGeom>
        </p:spPr>
      </p:pic>
    </p:spTree>
    <p:extLst>
      <p:ext uri="{BB962C8B-B14F-4D97-AF65-F5344CB8AC3E}">
        <p14:creationId xmlns:p14="http://schemas.microsoft.com/office/powerpoint/2010/main" val="406954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724993-3E26-0743-ABF1-CEC26FE4DB8C}"/>
              </a:ext>
            </a:extLst>
          </p:cNvPr>
          <p:cNvSpPr txBox="1"/>
          <p:nvPr/>
        </p:nvSpPr>
        <p:spPr>
          <a:xfrm>
            <a:off x="1003300" y="1079500"/>
            <a:ext cx="3086100" cy="584775"/>
          </a:xfrm>
          <a:prstGeom prst="rect">
            <a:avLst/>
          </a:prstGeom>
          <a:noFill/>
        </p:spPr>
        <p:txBody>
          <a:bodyPr wrap="square" rtlCol="0">
            <a:spAutoFit/>
          </a:bodyPr>
          <a:lstStyle/>
          <a:p>
            <a:r>
              <a:rPr kumimoji="1" lang="en-US" altLang="zh-CN" sz="3200" b="1" dirty="0"/>
              <a:t>outline</a:t>
            </a:r>
            <a:endParaRPr kumimoji="1" lang="zh-CN" altLang="en-US" sz="3200" b="1" dirty="0"/>
          </a:p>
        </p:txBody>
      </p:sp>
      <p:sp>
        <p:nvSpPr>
          <p:cNvPr id="6" name="文本框 5">
            <a:extLst>
              <a:ext uri="{FF2B5EF4-FFF2-40B4-BE49-F238E27FC236}">
                <a16:creationId xmlns:a16="http://schemas.microsoft.com/office/drawing/2014/main" id="{EF301598-23CC-2347-BED4-8D8EF6052CAC}"/>
              </a:ext>
            </a:extLst>
          </p:cNvPr>
          <p:cNvSpPr txBox="1"/>
          <p:nvPr/>
        </p:nvSpPr>
        <p:spPr>
          <a:xfrm>
            <a:off x="1003300" y="2247900"/>
            <a:ext cx="9664700" cy="3108543"/>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800" b="1" dirty="0"/>
              <a:t>GCAN: Graph-aware Co-Attention Networks for Explainable Fake News Detection on Social Media</a:t>
            </a:r>
          </a:p>
          <a:p>
            <a:pPr marL="457200" indent="-457200">
              <a:buFont typeface="Arial" panose="020B0604020202020204" pitchFamily="34" charset="0"/>
              <a:buChar char="•"/>
            </a:pPr>
            <a:endParaRPr kumimoji="1" lang="en-US" altLang="zh-CN" sz="2800" b="1" dirty="0"/>
          </a:p>
          <a:p>
            <a:pPr marL="457200" indent="-457200">
              <a:buFont typeface="Arial" panose="020B0604020202020204" pitchFamily="34" charset="0"/>
              <a:buChar char="•"/>
            </a:pPr>
            <a:endParaRPr kumimoji="1" lang="en-US" altLang="zh-CN" sz="2800" b="1" dirty="0"/>
          </a:p>
          <a:p>
            <a:pPr marL="457200" indent="-457200">
              <a:buFont typeface="Arial" panose="020B0604020202020204" pitchFamily="34" charset="0"/>
              <a:buChar char="•"/>
            </a:pPr>
            <a:r>
              <a:rPr kumimoji="1" lang="en" altLang="zh-CN" sz="2800" b="1" dirty="0"/>
              <a:t>HENIN: Learning Heterogeneous Neural Interaction Networks for Explainable Cyberbullying Detection on Social Media</a:t>
            </a:r>
            <a:endParaRPr kumimoji="1" lang="zh-CN" altLang="en-US" sz="2800" b="1" dirty="0"/>
          </a:p>
        </p:txBody>
      </p:sp>
      <p:sp>
        <p:nvSpPr>
          <p:cNvPr id="8" name="文本框 7">
            <a:extLst>
              <a:ext uri="{FF2B5EF4-FFF2-40B4-BE49-F238E27FC236}">
                <a16:creationId xmlns:a16="http://schemas.microsoft.com/office/drawing/2014/main" id="{98921982-B077-0842-B2DF-D5588E4EF64F}"/>
              </a:ext>
            </a:extLst>
          </p:cNvPr>
          <p:cNvSpPr txBox="1"/>
          <p:nvPr/>
        </p:nvSpPr>
        <p:spPr>
          <a:xfrm>
            <a:off x="10337800" y="3198167"/>
            <a:ext cx="3086100" cy="461665"/>
          </a:xfrm>
          <a:prstGeom prst="rect">
            <a:avLst/>
          </a:prstGeom>
          <a:noFill/>
        </p:spPr>
        <p:txBody>
          <a:bodyPr wrap="square" rtlCol="0">
            <a:spAutoFit/>
          </a:bodyPr>
          <a:lstStyle/>
          <a:p>
            <a:r>
              <a:rPr kumimoji="1" lang="en-US" altLang="zh-CN" sz="2400" b="1" dirty="0"/>
              <a:t>ACL 2020</a:t>
            </a:r>
            <a:endParaRPr kumimoji="1" lang="zh-CN" altLang="en-US" sz="2400" b="1" dirty="0"/>
          </a:p>
        </p:txBody>
      </p:sp>
      <p:sp>
        <p:nvSpPr>
          <p:cNvPr id="9" name="文本框 8">
            <a:extLst>
              <a:ext uri="{FF2B5EF4-FFF2-40B4-BE49-F238E27FC236}">
                <a16:creationId xmlns:a16="http://schemas.microsoft.com/office/drawing/2014/main" id="{2F32CDA5-D135-EC45-A125-73704AEBD60D}"/>
              </a:ext>
            </a:extLst>
          </p:cNvPr>
          <p:cNvSpPr txBox="1"/>
          <p:nvPr/>
        </p:nvSpPr>
        <p:spPr>
          <a:xfrm>
            <a:off x="9861550" y="5512251"/>
            <a:ext cx="2019300" cy="461665"/>
          </a:xfrm>
          <a:prstGeom prst="rect">
            <a:avLst/>
          </a:prstGeom>
          <a:noFill/>
        </p:spPr>
        <p:txBody>
          <a:bodyPr wrap="square" rtlCol="0">
            <a:spAutoFit/>
          </a:bodyPr>
          <a:lstStyle/>
          <a:p>
            <a:r>
              <a:rPr kumimoji="1" lang="en-US" altLang="zh-CN" sz="2400" b="1" dirty="0"/>
              <a:t>EMNLP 2020</a:t>
            </a:r>
            <a:endParaRPr kumimoji="1" lang="zh-CN" altLang="en-US" sz="2400" b="1" dirty="0"/>
          </a:p>
        </p:txBody>
      </p:sp>
    </p:spTree>
    <p:extLst>
      <p:ext uri="{BB962C8B-B14F-4D97-AF65-F5344CB8AC3E}">
        <p14:creationId xmlns:p14="http://schemas.microsoft.com/office/powerpoint/2010/main" val="2937943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8498114" cy="1077218"/>
          </a:xfrm>
          <a:prstGeom prst="rect">
            <a:avLst/>
          </a:prstGeom>
          <a:noFill/>
        </p:spPr>
        <p:txBody>
          <a:bodyPr wrap="square" rtlCol="0">
            <a:spAutoFit/>
          </a:bodyPr>
          <a:lstStyle/>
          <a:p>
            <a:r>
              <a:rPr kumimoji="1" lang="en-US" altLang="zh-CN" sz="3200" b="1" dirty="0"/>
              <a:t>GCAN </a:t>
            </a:r>
            <a:r>
              <a:rPr kumimoji="1" lang="en-US" altLang="zh-CN" sz="3200" b="1" dirty="0" err="1"/>
              <a:t>Explainability</a:t>
            </a:r>
            <a:r>
              <a:rPr kumimoji="1" lang="zh-CN" altLang="en-US" sz="3200" b="1" dirty="0"/>
              <a:t>：</a:t>
            </a:r>
            <a:endParaRPr kumimoji="1" lang="en-US" altLang="zh-CN" sz="3200" b="1" dirty="0"/>
          </a:p>
          <a:p>
            <a:r>
              <a:rPr kumimoji="1" lang="en" altLang="zh-CN" sz="3200" b="1" dirty="0" err="1"/>
              <a:t>Explainability</a:t>
            </a:r>
            <a:r>
              <a:rPr kumimoji="1" lang="en" altLang="zh-CN" sz="3200" b="1" dirty="0"/>
              <a:t> on Source Words</a:t>
            </a:r>
            <a:endParaRPr kumimoji="1" lang="zh-CN" altLang="en-US" sz="32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67F5AE90-FAF4-694C-9410-D9CB2F6E7A00}"/>
              </a:ext>
            </a:extLst>
          </p:cNvPr>
          <p:cNvPicPr>
            <a:picLocks noChangeAspect="1"/>
          </p:cNvPicPr>
          <p:nvPr/>
        </p:nvPicPr>
        <p:blipFill>
          <a:blip r:embed="rId3"/>
          <a:stretch>
            <a:fillRect/>
          </a:stretch>
        </p:blipFill>
        <p:spPr>
          <a:xfrm>
            <a:off x="426833" y="1823783"/>
            <a:ext cx="5862828" cy="5044182"/>
          </a:xfrm>
          <a:prstGeom prst="rect">
            <a:avLst/>
          </a:prstGeom>
        </p:spPr>
      </p:pic>
      <p:pic>
        <p:nvPicPr>
          <p:cNvPr id="8" name="图片 7">
            <a:extLst>
              <a:ext uri="{FF2B5EF4-FFF2-40B4-BE49-F238E27FC236}">
                <a16:creationId xmlns:a16="http://schemas.microsoft.com/office/drawing/2014/main" id="{B17A9480-EA50-1F4A-A493-9439EA9625F2}"/>
              </a:ext>
            </a:extLst>
          </p:cNvPr>
          <p:cNvPicPr>
            <a:picLocks noChangeAspect="1"/>
          </p:cNvPicPr>
          <p:nvPr/>
        </p:nvPicPr>
        <p:blipFill>
          <a:blip r:embed="rId4"/>
          <a:stretch>
            <a:fillRect/>
          </a:stretch>
        </p:blipFill>
        <p:spPr>
          <a:xfrm>
            <a:off x="6289661" y="2459924"/>
            <a:ext cx="5871529" cy="3771900"/>
          </a:xfrm>
          <a:prstGeom prst="rect">
            <a:avLst/>
          </a:prstGeom>
        </p:spPr>
      </p:pic>
    </p:spTree>
    <p:extLst>
      <p:ext uri="{BB962C8B-B14F-4D97-AF65-F5344CB8AC3E}">
        <p14:creationId xmlns:p14="http://schemas.microsoft.com/office/powerpoint/2010/main" val="471232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8498114" cy="1077218"/>
          </a:xfrm>
          <a:prstGeom prst="rect">
            <a:avLst/>
          </a:prstGeom>
          <a:noFill/>
        </p:spPr>
        <p:txBody>
          <a:bodyPr wrap="square" rtlCol="0">
            <a:spAutoFit/>
          </a:bodyPr>
          <a:lstStyle/>
          <a:p>
            <a:r>
              <a:rPr kumimoji="1" lang="en-US" altLang="zh-CN" sz="3200" b="1" dirty="0"/>
              <a:t>GCAN </a:t>
            </a:r>
            <a:r>
              <a:rPr kumimoji="1" lang="en-US" altLang="zh-CN" sz="3200" b="1" dirty="0" err="1"/>
              <a:t>Explainability</a:t>
            </a:r>
            <a:r>
              <a:rPr kumimoji="1" lang="zh-CN" altLang="en-US" sz="3200" b="1" dirty="0"/>
              <a:t>：</a:t>
            </a:r>
            <a:endParaRPr kumimoji="1" lang="en-US" altLang="zh-CN" sz="3200" b="1" dirty="0"/>
          </a:p>
          <a:p>
            <a:r>
              <a:rPr kumimoji="1" lang="en" altLang="zh-CN" sz="3200" b="1" dirty="0" err="1"/>
              <a:t>Explainability</a:t>
            </a:r>
            <a:r>
              <a:rPr kumimoji="1" lang="en" altLang="zh-CN" sz="3200" b="1" dirty="0"/>
              <a:t> on Retweet Propagation</a:t>
            </a:r>
            <a:endParaRPr kumimoji="1" lang="zh-CN" altLang="en-US" sz="32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A955A376-95B5-C743-A0DB-FAA94488515A}"/>
              </a:ext>
            </a:extLst>
          </p:cNvPr>
          <p:cNvPicPr>
            <a:picLocks noChangeAspect="1"/>
          </p:cNvPicPr>
          <p:nvPr/>
        </p:nvPicPr>
        <p:blipFill>
          <a:blip r:embed="rId3"/>
          <a:stretch>
            <a:fillRect/>
          </a:stretch>
        </p:blipFill>
        <p:spPr>
          <a:xfrm>
            <a:off x="5996319" y="2539999"/>
            <a:ext cx="6195209" cy="4075999"/>
          </a:xfrm>
          <a:prstGeom prst="rect">
            <a:avLst/>
          </a:prstGeom>
        </p:spPr>
      </p:pic>
      <p:pic>
        <p:nvPicPr>
          <p:cNvPr id="17" name="图片 16">
            <a:extLst>
              <a:ext uri="{FF2B5EF4-FFF2-40B4-BE49-F238E27FC236}">
                <a16:creationId xmlns:a16="http://schemas.microsoft.com/office/drawing/2014/main" id="{1DC8F1E2-1AB0-B643-8F76-5505BEB5CD17}"/>
              </a:ext>
            </a:extLst>
          </p:cNvPr>
          <p:cNvPicPr>
            <a:picLocks noChangeAspect="1"/>
          </p:cNvPicPr>
          <p:nvPr/>
        </p:nvPicPr>
        <p:blipFill>
          <a:blip r:embed="rId4"/>
          <a:stretch>
            <a:fillRect/>
          </a:stretch>
        </p:blipFill>
        <p:spPr>
          <a:xfrm>
            <a:off x="133491" y="1727200"/>
            <a:ext cx="5862828" cy="5044182"/>
          </a:xfrm>
          <a:prstGeom prst="rect">
            <a:avLst/>
          </a:prstGeom>
        </p:spPr>
      </p:pic>
    </p:spTree>
    <p:extLst>
      <p:ext uri="{BB962C8B-B14F-4D97-AF65-F5344CB8AC3E}">
        <p14:creationId xmlns:p14="http://schemas.microsoft.com/office/powerpoint/2010/main" val="670296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8498114" cy="1569660"/>
          </a:xfrm>
          <a:prstGeom prst="rect">
            <a:avLst/>
          </a:prstGeom>
          <a:noFill/>
        </p:spPr>
        <p:txBody>
          <a:bodyPr wrap="square" rtlCol="0">
            <a:spAutoFit/>
          </a:bodyPr>
          <a:lstStyle/>
          <a:p>
            <a:r>
              <a:rPr kumimoji="1" lang="en-US" altLang="zh-CN" sz="3200" b="1" dirty="0"/>
              <a:t>GCAN </a:t>
            </a:r>
            <a:r>
              <a:rPr kumimoji="1" lang="en-US" altLang="zh-CN" sz="3200" b="1" dirty="0" err="1"/>
              <a:t>Explainability</a:t>
            </a:r>
            <a:r>
              <a:rPr kumimoji="1" lang="zh-CN" altLang="en-US" sz="3200" b="1" dirty="0"/>
              <a:t>：</a:t>
            </a:r>
            <a:endParaRPr kumimoji="1" lang="en-US" altLang="zh-CN" sz="3200" b="1" dirty="0"/>
          </a:p>
          <a:p>
            <a:r>
              <a:rPr kumimoji="1" lang="en" altLang="zh-CN" sz="3200" b="1" dirty="0" err="1"/>
              <a:t>Explainability</a:t>
            </a:r>
            <a:r>
              <a:rPr kumimoji="1" lang="en" altLang="zh-CN" sz="3200" b="1" dirty="0"/>
              <a:t> on </a:t>
            </a:r>
          </a:p>
          <a:p>
            <a:r>
              <a:rPr kumimoji="1" lang="en" altLang="zh-CN" sz="3200" b="1" dirty="0" err="1"/>
              <a:t>Retwee</a:t>
            </a:r>
            <a:r>
              <a:rPr kumimoji="1" lang="en" altLang="zh-CN" sz="3200" b="1" dirty="0"/>
              <a:t> Characteristics</a:t>
            </a:r>
            <a:endParaRPr kumimoji="1" lang="zh-CN" altLang="en-US" sz="32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8538655A-4F44-F945-BA3A-3B85CA8A4F63}"/>
              </a:ext>
            </a:extLst>
          </p:cNvPr>
          <p:cNvPicPr>
            <a:picLocks noChangeAspect="1"/>
          </p:cNvPicPr>
          <p:nvPr/>
        </p:nvPicPr>
        <p:blipFill>
          <a:blip r:embed="rId3"/>
          <a:stretch>
            <a:fillRect/>
          </a:stretch>
        </p:blipFill>
        <p:spPr>
          <a:xfrm>
            <a:off x="6384178" y="0"/>
            <a:ext cx="5751871" cy="6858000"/>
          </a:xfrm>
          <a:prstGeom prst="rect">
            <a:avLst/>
          </a:prstGeom>
        </p:spPr>
      </p:pic>
      <p:sp>
        <p:nvSpPr>
          <p:cNvPr id="15" name="文本框 14">
            <a:extLst>
              <a:ext uri="{FF2B5EF4-FFF2-40B4-BE49-F238E27FC236}">
                <a16:creationId xmlns:a16="http://schemas.microsoft.com/office/drawing/2014/main" id="{DB9F3CBB-4FF9-8B49-82C5-E361187D76E8}"/>
              </a:ext>
            </a:extLst>
          </p:cNvPr>
          <p:cNvSpPr txBox="1"/>
          <p:nvPr/>
        </p:nvSpPr>
        <p:spPr>
          <a:xfrm>
            <a:off x="259150" y="2765425"/>
            <a:ext cx="6125028" cy="3697231"/>
          </a:xfrm>
          <a:prstGeom prst="rect">
            <a:avLst/>
          </a:prstGeom>
          <a:noFill/>
        </p:spPr>
        <p:txBody>
          <a:bodyPr wrap="square">
            <a:spAutoFit/>
          </a:bodyPr>
          <a:lstStyle/>
          <a:p>
            <a:pPr algn="l">
              <a:lnSpc>
                <a:spcPct val="150000"/>
              </a:lnSpc>
            </a:pPr>
            <a:r>
              <a:rPr lang="zh-CN" altLang="en-US" sz="2000" b="0" i="0" u="none" strike="noStrike" dirty="0">
                <a:solidFill>
                  <a:srgbClr val="000000"/>
                </a:solidFill>
                <a:effectLst/>
              </a:rPr>
              <a:t>可以发现，可疑用户在转发传播中的特征有：</a:t>
            </a:r>
            <a:br>
              <a:rPr lang="zh-CN" altLang="en-US" sz="2000" b="0" i="0" u="none" strike="noStrike" dirty="0">
                <a:solidFill>
                  <a:srgbClr val="000000"/>
                </a:solidFill>
                <a:effectLst/>
              </a:rPr>
            </a:br>
            <a:r>
              <a:rPr lang="zh-CN" altLang="en-US" sz="2000" b="0" i="0" u="none" strike="noStrike" dirty="0">
                <a:solidFill>
                  <a:srgbClr val="000000"/>
                </a:solidFill>
                <a:effectLst/>
              </a:rPr>
              <a:t>①账号未被验证；</a:t>
            </a:r>
            <a:br>
              <a:rPr lang="zh-CN" altLang="en-US" sz="2000" b="0" i="0" u="none" strike="noStrike" dirty="0">
                <a:solidFill>
                  <a:srgbClr val="000000"/>
                </a:solidFill>
                <a:effectLst/>
              </a:rPr>
            </a:br>
            <a:r>
              <a:rPr lang="zh-CN" altLang="en-US" sz="2000" b="0" i="0" u="none" strike="noStrike" dirty="0">
                <a:solidFill>
                  <a:srgbClr val="000000"/>
                </a:solidFill>
                <a:effectLst/>
              </a:rPr>
              <a:t>②账号创建时间较短；</a:t>
            </a:r>
            <a:br>
              <a:rPr lang="zh-CN" altLang="en-US" sz="2000" b="0" i="0" u="none" strike="noStrike" dirty="0">
                <a:solidFill>
                  <a:srgbClr val="000000"/>
                </a:solidFill>
                <a:effectLst/>
              </a:rPr>
            </a:br>
            <a:r>
              <a:rPr lang="zh-CN" altLang="en-US" sz="2000" b="0" i="0" u="none" strike="noStrike" dirty="0">
                <a:solidFill>
                  <a:srgbClr val="000000"/>
                </a:solidFill>
                <a:effectLst/>
              </a:rPr>
              <a:t>③用户描述长度较短；</a:t>
            </a:r>
            <a:br>
              <a:rPr lang="zh-CN" altLang="en-US" sz="2000" b="0" i="0" u="none" strike="noStrike" dirty="0">
                <a:solidFill>
                  <a:srgbClr val="000000"/>
                </a:solidFill>
                <a:effectLst/>
              </a:rPr>
            </a:br>
            <a:r>
              <a:rPr lang="zh-CN" altLang="en-US" sz="2000" b="0" i="0" u="none" strike="noStrike" dirty="0">
                <a:solidFill>
                  <a:srgbClr val="000000"/>
                </a:solidFill>
                <a:effectLst/>
              </a:rPr>
              <a:t>④距发布源推文用户的图路径长度较短。</a:t>
            </a:r>
            <a:endParaRPr lang="en-US" altLang="zh-CN" sz="2000" dirty="0">
              <a:solidFill>
                <a:srgbClr val="000000"/>
              </a:solidFill>
            </a:endParaRPr>
          </a:p>
          <a:p>
            <a:pPr algn="l">
              <a:lnSpc>
                <a:spcPct val="150000"/>
              </a:lnSpc>
            </a:pPr>
            <a:endParaRPr lang="zh-CN" altLang="en-US" sz="2000" b="0" i="0" u="none" strike="noStrike" dirty="0">
              <a:solidFill>
                <a:srgbClr val="000000"/>
              </a:solidFill>
              <a:effectLst/>
            </a:endParaRPr>
          </a:p>
          <a:p>
            <a:pPr algn="l">
              <a:lnSpc>
                <a:spcPct val="150000"/>
              </a:lnSpc>
            </a:pPr>
            <a:r>
              <a:rPr lang="zh-CN" altLang="en-US" sz="2000" dirty="0">
                <a:solidFill>
                  <a:srgbClr val="000000"/>
                </a:solidFill>
              </a:rPr>
              <a:t>受到</a:t>
            </a:r>
            <a:r>
              <a:rPr lang="zh-CN" altLang="en-US" sz="2000" b="0" i="0" u="none" strike="noStrike" dirty="0">
                <a:solidFill>
                  <a:srgbClr val="000000"/>
                </a:solidFill>
                <a:effectLst/>
              </a:rPr>
              <a:t>高度关注的词是“</a:t>
            </a:r>
            <a:r>
              <a:rPr lang="en" altLang="zh-CN" sz="2000" b="0" i="0" u="none" strike="noStrike" dirty="0">
                <a:solidFill>
                  <a:srgbClr val="000000"/>
                </a:solidFill>
                <a:effectLst/>
              </a:rPr>
              <a:t>breaking”</a:t>
            </a:r>
            <a:r>
              <a:rPr lang="zh-CN" altLang="en-US" sz="2000" b="0" i="0" u="none" strike="noStrike" dirty="0">
                <a:solidFill>
                  <a:srgbClr val="000000"/>
                </a:solidFill>
                <a:effectLst/>
              </a:rPr>
              <a:t>和“</a:t>
            </a:r>
            <a:r>
              <a:rPr lang="en" altLang="zh-CN" sz="2000" b="0" i="0" u="none" strike="noStrike" dirty="0">
                <a:solidFill>
                  <a:srgbClr val="000000"/>
                </a:solidFill>
                <a:effectLst/>
              </a:rPr>
              <a:t>pipeline”</a:t>
            </a:r>
            <a:br>
              <a:rPr lang="zh-CN" altLang="en-US" b="0" i="0" u="none" strike="noStrike" dirty="0">
                <a:solidFill>
                  <a:srgbClr val="000000"/>
                </a:solidFill>
                <a:effectLst/>
              </a:rPr>
            </a:br>
            <a:endParaRPr lang="zh-CN" altLang="en-US" b="0" i="0" u="none" strike="noStrike" dirty="0">
              <a:solidFill>
                <a:srgbClr val="000000"/>
              </a:solidFill>
              <a:effectLst/>
            </a:endParaRPr>
          </a:p>
        </p:txBody>
      </p:sp>
    </p:spTree>
    <p:extLst>
      <p:ext uri="{BB962C8B-B14F-4D97-AF65-F5344CB8AC3E}">
        <p14:creationId xmlns:p14="http://schemas.microsoft.com/office/powerpoint/2010/main" val="623617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8498114" cy="584775"/>
          </a:xfrm>
          <a:prstGeom prst="rect">
            <a:avLst/>
          </a:prstGeom>
          <a:noFill/>
        </p:spPr>
        <p:txBody>
          <a:bodyPr wrap="square" rtlCol="0">
            <a:spAutoFit/>
          </a:bodyPr>
          <a:lstStyle/>
          <a:p>
            <a:r>
              <a:rPr kumimoji="1" lang="en-US" altLang="zh-CN" sz="3200" b="1" dirty="0"/>
              <a:t>Conclusion</a:t>
            </a:r>
            <a:endParaRPr kumimoji="1" lang="zh-CN" altLang="en-US" sz="3200" b="1" dirty="0"/>
          </a:p>
        </p:txBody>
      </p:sp>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14">
            <a:extLst>
              <a:ext uri="{FF2B5EF4-FFF2-40B4-BE49-F238E27FC236}">
                <a16:creationId xmlns:a16="http://schemas.microsoft.com/office/drawing/2014/main" id="{DB9F3CBB-4FF9-8B49-82C5-E361187D76E8}"/>
              </a:ext>
            </a:extLst>
          </p:cNvPr>
          <p:cNvSpPr txBox="1"/>
          <p:nvPr/>
        </p:nvSpPr>
        <p:spPr>
          <a:xfrm>
            <a:off x="736599" y="1935984"/>
            <a:ext cx="10178144" cy="3904595"/>
          </a:xfrm>
          <a:prstGeom prst="rect">
            <a:avLst/>
          </a:prstGeom>
          <a:noFill/>
        </p:spPr>
        <p:txBody>
          <a:bodyPr wrap="square">
            <a:spAutoFit/>
          </a:bodyPr>
          <a:lstStyle/>
          <a:p>
            <a:pPr algn="l">
              <a:lnSpc>
                <a:spcPct val="150000"/>
              </a:lnSpc>
            </a:pPr>
            <a:r>
              <a:rPr lang="en-US" altLang="zh-CN" sz="2800" b="0" i="0" u="none" strike="noStrike" dirty="0">
                <a:solidFill>
                  <a:srgbClr val="000000"/>
                </a:solidFill>
                <a:effectLst/>
              </a:rPr>
              <a:t>1.</a:t>
            </a:r>
            <a:r>
              <a:rPr lang="zh-CN" altLang="en-US" sz="2800" b="0" i="0" u="none" strike="noStrike" dirty="0">
                <a:solidFill>
                  <a:srgbClr val="000000"/>
                </a:solidFill>
                <a:effectLst/>
              </a:rPr>
              <a:t> 在更加现实并且更具有挑战性的场景下，提出了</a:t>
            </a:r>
            <a:r>
              <a:rPr lang="en-US" altLang="zh-CN" sz="2800" b="0" i="0" u="none" strike="noStrike" dirty="0">
                <a:solidFill>
                  <a:srgbClr val="000000"/>
                </a:solidFill>
                <a:effectLst/>
              </a:rPr>
              <a:t>GCAN</a:t>
            </a:r>
          </a:p>
          <a:p>
            <a:pPr algn="l">
              <a:lnSpc>
                <a:spcPct val="150000"/>
              </a:lnSpc>
            </a:pPr>
            <a:br>
              <a:rPr lang="zh-CN" altLang="en-US" sz="2800" b="0" i="0" u="none" strike="noStrike" dirty="0">
                <a:solidFill>
                  <a:srgbClr val="000000"/>
                </a:solidFill>
                <a:effectLst/>
              </a:rPr>
            </a:br>
            <a:r>
              <a:rPr lang="en-US" altLang="zh-CN" sz="2800" b="0" i="0" u="none" strike="noStrike" dirty="0">
                <a:solidFill>
                  <a:srgbClr val="000000"/>
                </a:solidFill>
                <a:effectLst/>
              </a:rPr>
              <a:t>2.</a:t>
            </a:r>
            <a:r>
              <a:rPr lang="zh-CN" altLang="en-US" sz="2800" b="0" i="0" u="none" strike="noStrike" dirty="0">
                <a:solidFill>
                  <a:srgbClr val="000000"/>
                </a:solidFill>
                <a:effectLst/>
              </a:rPr>
              <a:t> 实验证明，</a:t>
            </a:r>
            <a:r>
              <a:rPr lang="en-US" altLang="zh-CN" sz="2800" b="0" i="0" u="none" strike="noStrike" dirty="0">
                <a:solidFill>
                  <a:srgbClr val="000000"/>
                </a:solidFill>
                <a:effectLst/>
              </a:rPr>
              <a:t>GCAN</a:t>
            </a:r>
            <a:r>
              <a:rPr lang="zh-CN" altLang="en-US" sz="2800" b="0" i="0" u="none" strike="noStrike" dirty="0">
                <a:solidFill>
                  <a:srgbClr val="000000"/>
                </a:solidFill>
                <a:effectLst/>
              </a:rPr>
              <a:t>具有强大的有效性和可解释性</a:t>
            </a:r>
            <a:endParaRPr lang="en-US" altLang="zh-CN" sz="2800" b="0" i="0" u="none" strike="noStrike" dirty="0">
              <a:solidFill>
                <a:srgbClr val="000000"/>
              </a:solidFill>
              <a:effectLst/>
            </a:endParaRPr>
          </a:p>
          <a:p>
            <a:pPr algn="l">
              <a:lnSpc>
                <a:spcPct val="150000"/>
              </a:lnSpc>
            </a:pPr>
            <a:endParaRPr lang="en-US" altLang="zh-CN" sz="2800" b="0" i="0" u="none" strike="noStrike" dirty="0">
              <a:solidFill>
                <a:srgbClr val="000000"/>
              </a:solidFill>
              <a:effectLst/>
            </a:endParaRPr>
          </a:p>
          <a:p>
            <a:pPr algn="l">
              <a:lnSpc>
                <a:spcPct val="150000"/>
              </a:lnSpc>
            </a:pPr>
            <a:r>
              <a:rPr lang="en-US" altLang="zh-CN" sz="2800" b="0" i="0" u="none" strike="noStrike" dirty="0">
                <a:solidFill>
                  <a:srgbClr val="000000"/>
                </a:solidFill>
                <a:effectLst/>
              </a:rPr>
              <a:t>3.</a:t>
            </a:r>
            <a:r>
              <a:rPr lang="zh-CN" altLang="en-US" sz="2800" b="0" i="0" u="none" strike="noStrike" dirty="0">
                <a:solidFill>
                  <a:srgbClr val="000000"/>
                </a:solidFill>
                <a:effectLst/>
              </a:rPr>
              <a:t> 未来将进行</a:t>
            </a:r>
            <a:r>
              <a:rPr lang="en-US" altLang="zh-CN" sz="2800" b="0" i="0" u="none" strike="noStrike" dirty="0">
                <a:solidFill>
                  <a:srgbClr val="000000"/>
                </a:solidFill>
                <a:effectLst/>
              </a:rPr>
              <a:t>GCAN</a:t>
            </a:r>
            <a:r>
              <a:rPr lang="zh-CN" altLang="en-US" sz="2800" b="0" i="0" u="none" strike="noStrike" dirty="0">
                <a:solidFill>
                  <a:srgbClr val="000000"/>
                </a:solidFill>
                <a:effectLst/>
              </a:rPr>
              <a:t>的泛化，将其扩展到情绪检测，仇恨言论检测，推文流行度预测等任务上</a:t>
            </a:r>
          </a:p>
        </p:txBody>
      </p:sp>
    </p:spTree>
    <p:extLst>
      <p:ext uri="{BB962C8B-B14F-4D97-AF65-F5344CB8AC3E}">
        <p14:creationId xmlns:p14="http://schemas.microsoft.com/office/powerpoint/2010/main" val="4054168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u_j">
            <a:extLst>
              <a:ext uri="{FF2B5EF4-FFF2-40B4-BE49-F238E27FC236}">
                <a16:creationId xmlns:a16="http://schemas.microsoft.com/office/drawing/2014/main" id="{151E56E2-E567-2D4B-A419-1BFCF983FA50}"/>
              </a:ext>
            </a:extLst>
          </p:cNvPr>
          <p:cNvSpPr>
            <a:spLocks noChangeAspect="1" noChangeArrowheads="1"/>
          </p:cNvSpPr>
          <p:nvPr/>
        </p:nvSpPr>
        <p:spPr bwMode="auto">
          <a:xfrm>
            <a:off x="584200"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x_j">
            <a:extLst>
              <a:ext uri="{FF2B5EF4-FFF2-40B4-BE49-F238E27FC236}">
                <a16:creationId xmlns:a16="http://schemas.microsoft.com/office/drawing/2014/main" id="{C5A57EA3-88A3-C94C-B69A-B078D6BF5473}"/>
              </a:ext>
            </a:extLst>
          </p:cNvPr>
          <p:cNvSpPr>
            <a:spLocks noChangeAspect="1" noChangeArrowheads="1"/>
          </p:cNvSpPr>
          <p:nvPr/>
        </p:nvSpPr>
        <p:spPr bwMode="auto">
          <a:xfrm>
            <a:off x="2187575" y="-2492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u_j">
            <a:extLst>
              <a:ext uri="{FF2B5EF4-FFF2-40B4-BE49-F238E27FC236}">
                <a16:creationId xmlns:a16="http://schemas.microsoft.com/office/drawing/2014/main" id="{DA21A152-AAA5-8044-AA89-32F8375D4287}"/>
              </a:ext>
            </a:extLst>
          </p:cNvPr>
          <p:cNvSpPr>
            <a:spLocks noChangeAspect="1" noChangeArrowheads="1"/>
          </p:cNvSpPr>
          <p:nvPr/>
        </p:nvSpPr>
        <p:spPr bwMode="auto">
          <a:xfrm>
            <a:off x="1316038" y="-165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5" descr="x_{j}\in \mathbb{R}^{v}">
            <a:extLst>
              <a:ext uri="{FF2B5EF4-FFF2-40B4-BE49-F238E27FC236}">
                <a16:creationId xmlns:a16="http://schemas.microsoft.com/office/drawing/2014/main" id="{2C12A34D-ECE1-3442-BFA5-D8029C0AA8A5}"/>
              </a:ext>
            </a:extLst>
          </p:cNvPr>
          <p:cNvSpPr>
            <a:spLocks noChangeAspect="1" noChangeArrowheads="1"/>
          </p:cNvSpPr>
          <p:nvPr/>
        </p:nvSpPr>
        <p:spPr bwMode="auto">
          <a:xfrm>
            <a:off x="1041400"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v">
            <a:extLst>
              <a:ext uri="{FF2B5EF4-FFF2-40B4-BE49-F238E27FC236}">
                <a16:creationId xmlns:a16="http://schemas.microsoft.com/office/drawing/2014/main" id="{4B708387-BED2-1845-ADA5-D5E689C0344C}"/>
              </a:ext>
            </a:extLst>
          </p:cNvPr>
          <p:cNvSpPr>
            <a:spLocks noChangeAspect="1" noChangeArrowheads="1"/>
          </p:cNvSpPr>
          <p:nvPr/>
        </p:nvSpPr>
        <p:spPr bwMode="auto">
          <a:xfrm>
            <a:off x="173037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descr="u_j">
            <a:extLst>
              <a:ext uri="{FF2B5EF4-FFF2-40B4-BE49-F238E27FC236}">
                <a16:creationId xmlns:a16="http://schemas.microsoft.com/office/drawing/2014/main" id="{7B1068A7-EA63-504E-8024-01696FB90C68}"/>
              </a:ext>
            </a:extLst>
          </p:cNvPr>
          <p:cNvSpPr>
            <a:spLocks noChangeAspect="1" noChangeArrowheads="1"/>
          </p:cNvSpPr>
          <p:nvPr/>
        </p:nvSpPr>
        <p:spPr bwMode="auto">
          <a:xfrm>
            <a:off x="1468438" y="-150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4DF9FF71-EDCB-134A-87E5-90C9F4E8BD3B}"/>
              </a:ext>
            </a:extLst>
          </p:cNvPr>
          <p:cNvPicPr>
            <a:picLocks noChangeAspect="1"/>
          </p:cNvPicPr>
          <p:nvPr/>
        </p:nvPicPr>
        <p:blipFill>
          <a:blip r:embed="rId3"/>
          <a:stretch>
            <a:fillRect/>
          </a:stretch>
        </p:blipFill>
        <p:spPr>
          <a:xfrm>
            <a:off x="1530350" y="1866900"/>
            <a:ext cx="9131300" cy="3124200"/>
          </a:xfrm>
          <a:prstGeom prst="rect">
            <a:avLst/>
          </a:prstGeom>
        </p:spPr>
      </p:pic>
      <p:sp>
        <p:nvSpPr>
          <p:cNvPr id="13" name="文本框 12">
            <a:extLst>
              <a:ext uri="{FF2B5EF4-FFF2-40B4-BE49-F238E27FC236}">
                <a16:creationId xmlns:a16="http://schemas.microsoft.com/office/drawing/2014/main" id="{2909E546-8D01-854A-BE15-1CCD3389B11E}"/>
              </a:ext>
            </a:extLst>
          </p:cNvPr>
          <p:cNvSpPr txBox="1"/>
          <p:nvPr/>
        </p:nvSpPr>
        <p:spPr>
          <a:xfrm>
            <a:off x="4943477" y="5295900"/>
            <a:ext cx="2720069" cy="523220"/>
          </a:xfrm>
          <a:prstGeom prst="rect">
            <a:avLst/>
          </a:prstGeom>
          <a:noFill/>
        </p:spPr>
        <p:txBody>
          <a:bodyPr wrap="square" rtlCol="0">
            <a:spAutoFit/>
          </a:bodyPr>
          <a:lstStyle/>
          <a:p>
            <a:r>
              <a:rPr kumimoji="1" lang="en-US" altLang="zh-CN" sz="2800" b="1" dirty="0"/>
              <a:t>EMNLP 2020</a:t>
            </a:r>
            <a:endParaRPr kumimoji="1" lang="zh-CN" altLang="en-US" sz="2800" b="1" dirty="0"/>
          </a:p>
        </p:txBody>
      </p:sp>
    </p:spTree>
    <p:extLst>
      <p:ext uri="{BB962C8B-B14F-4D97-AF65-F5344CB8AC3E}">
        <p14:creationId xmlns:p14="http://schemas.microsoft.com/office/powerpoint/2010/main" val="159698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3086100" cy="584775"/>
          </a:xfrm>
          <a:prstGeom prst="rect">
            <a:avLst/>
          </a:prstGeom>
          <a:noFill/>
        </p:spPr>
        <p:txBody>
          <a:bodyPr wrap="square" rtlCol="0">
            <a:spAutoFit/>
          </a:bodyPr>
          <a:lstStyle/>
          <a:p>
            <a:r>
              <a:rPr kumimoji="1" lang="en-US" altLang="zh-CN" sz="3200" b="1" dirty="0"/>
              <a:t>Introduction</a:t>
            </a:r>
            <a:endParaRPr kumimoji="1" lang="zh-CN" altLang="en-US" sz="3200" b="1" dirty="0"/>
          </a:p>
        </p:txBody>
      </p:sp>
      <p:sp>
        <p:nvSpPr>
          <p:cNvPr id="7" name="文本框 6">
            <a:extLst>
              <a:ext uri="{FF2B5EF4-FFF2-40B4-BE49-F238E27FC236}">
                <a16:creationId xmlns:a16="http://schemas.microsoft.com/office/drawing/2014/main" id="{EA963B3C-14B6-AB48-A6B9-D14D2E91D5AC}"/>
              </a:ext>
            </a:extLst>
          </p:cNvPr>
          <p:cNvSpPr txBox="1"/>
          <p:nvPr/>
        </p:nvSpPr>
        <p:spPr>
          <a:xfrm>
            <a:off x="762000" y="2095499"/>
            <a:ext cx="6524171" cy="42050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t>网络霸凌：侮辱性或令人尴尬的评论、照片或视频的网络传播</a:t>
            </a:r>
            <a:endParaRPr lang="en-US" altLang="zh-CN" sz="2400" dirty="0"/>
          </a:p>
          <a:p>
            <a:pPr marL="342900" indent="-342900">
              <a:lnSpc>
                <a:spcPct val="150000"/>
              </a:lnSpc>
              <a:buFont typeface="Arial" panose="020B0604020202020204" pitchFamily="34" charset="0"/>
              <a:buChar char="•"/>
            </a:pPr>
            <a:endParaRPr lang="en-US" altLang="zh-CN" sz="2400" dirty="0"/>
          </a:p>
          <a:p>
            <a:pPr marL="342900" indent="-342900">
              <a:lnSpc>
                <a:spcPct val="150000"/>
              </a:lnSpc>
              <a:buFont typeface="Arial" panose="020B0604020202020204" pitchFamily="34" charset="0"/>
              <a:buChar char="•"/>
            </a:pPr>
            <a:r>
              <a:rPr lang="zh-CN" altLang="en-US" sz="2400" dirty="0"/>
              <a:t>受害者会有自尊心受损，自杀意念增加等负面情绪，美国心理学会和白宫的研究表明超过</a:t>
            </a:r>
            <a:r>
              <a:rPr lang="en-US" altLang="zh-CN" sz="2400" dirty="0"/>
              <a:t>40%</a:t>
            </a:r>
            <a:r>
              <a:rPr lang="zh-CN" altLang="en-US" sz="2400" dirty="0"/>
              <a:t>的年轻人受到过网络霸凌</a:t>
            </a:r>
            <a:endParaRPr lang="en-US" altLang="zh-CN" sz="2400" dirty="0"/>
          </a:p>
          <a:p>
            <a:pPr>
              <a:lnSpc>
                <a:spcPct val="150000"/>
              </a:lnSpc>
            </a:pPr>
            <a:br>
              <a:rPr lang="zh-CN" altLang="en-US" dirty="0"/>
            </a:br>
            <a:endParaRPr lang="zh-CN" altLang="en-US" dirty="0"/>
          </a:p>
        </p:txBody>
      </p:sp>
      <p:pic>
        <p:nvPicPr>
          <p:cNvPr id="3" name="图片 2">
            <a:extLst>
              <a:ext uri="{FF2B5EF4-FFF2-40B4-BE49-F238E27FC236}">
                <a16:creationId xmlns:a16="http://schemas.microsoft.com/office/drawing/2014/main" id="{A2760642-C27D-314B-93C5-646956A23DAB}"/>
              </a:ext>
            </a:extLst>
          </p:cNvPr>
          <p:cNvPicPr>
            <a:picLocks noChangeAspect="1"/>
          </p:cNvPicPr>
          <p:nvPr/>
        </p:nvPicPr>
        <p:blipFill>
          <a:blip r:embed="rId2"/>
          <a:stretch>
            <a:fillRect/>
          </a:stretch>
        </p:blipFill>
        <p:spPr>
          <a:xfrm>
            <a:off x="7172051" y="2090058"/>
            <a:ext cx="4831261" cy="3561443"/>
          </a:xfrm>
          <a:prstGeom prst="rect">
            <a:avLst/>
          </a:prstGeom>
        </p:spPr>
      </p:pic>
    </p:spTree>
    <p:extLst>
      <p:ext uri="{BB962C8B-B14F-4D97-AF65-F5344CB8AC3E}">
        <p14:creationId xmlns:p14="http://schemas.microsoft.com/office/powerpoint/2010/main" val="3648956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3086100" cy="584775"/>
          </a:xfrm>
          <a:prstGeom prst="rect">
            <a:avLst/>
          </a:prstGeom>
          <a:noFill/>
        </p:spPr>
        <p:txBody>
          <a:bodyPr wrap="square" rtlCol="0">
            <a:spAutoFit/>
          </a:bodyPr>
          <a:lstStyle/>
          <a:p>
            <a:r>
              <a:rPr kumimoji="1" lang="en-US" altLang="zh-CN" sz="3200" b="1" dirty="0"/>
              <a:t>Introduction</a:t>
            </a:r>
            <a:endParaRPr kumimoji="1" lang="zh-CN" altLang="en-US" sz="3200" b="1" dirty="0"/>
          </a:p>
        </p:txBody>
      </p:sp>
      <p:sp>
        <p:nvSpPr>
          <p:cNvPr id="7" name="文本框 6">
            <a:extLst>
              <a:ext uri="{FF2B5EF4-FFF2-40B4-BE49-F238E27FC236}">
                <a16:creationId xmlns:a16="http://schemas.microsoft.com/office/drawing/2014/main" id="{EA963B3C-14B6-AB48-A6B9-D14D2E91D5AC}"/>
              </a:ext>
            </a:extLst>
          </p:cNvPr>
          <p:cNvSpPr txBox="1"/>
          <p:nvPr/>
        </p:nvSpPr>
        <p:spPr>
          <a:xfrm>
            <a:off x="762001" y="2095499"/>
            <a:ext cx="6248400" cy="4205062"/>
          </a:xfrm>
          <a:prstGeom prst="rect">
            <a:avLst/>
          </a:prstGeom>
          <a:noFill/>
        </p:spPr>
        <p:txBody>
          <a:bodyPr wrap="square" rtlCol="0">
            <a:spAutoFit/>
          </a:bodyPr>
          <a:lstStyle/>
          <a:p>
            <a:pPr>
              <a:lnSpc>
                <a:spcPct val="150000"/>
              </a:lnSpc>
            </a:pPr>
            <a:r>
              <a:rPr lang="zh-CN" altLang="en-US" sz="2400" dirty="0"/>
              <a:t>现有的工作主要集中于用户评论的文本分析，有以下局限：</a:t>
            </a:r>
            <a:endParaRPr lang="en-US" altLang="zh-CN" sz="2400" dirty="0"/>
          </a:p>
          <a:p>
            <a:pPr>
              <a:lnSpc>
                <a:spcPct val="150000"/>
              </a:lnSpc>
            </a:pPr>
            <a:endParaRPr lang="en-US" altLang="zh-CN" sz="2400" dirty="0"/>
          </a:p>
          <a:p>
            <a:pPr>
              <a:lnSpc>
                <a:spcPct val="150000"/>
              </a:lnSpc>
            </a:pPr>
            <a:r>
              <a:rPr lang="en-US" altLang="zh-CN" sz="2400" dirty="0"/>
              <a:t>1.</a:t>
            </a:r>
            <a:r>
              <a:rPr lang="zh-CN" altLang="en-US" sz="2400" dirty="0"/>
              <a:t> 忽视了网络霸凌评论的时序信息</a:t>
            </a:r>
            <a:endParaRPr lang="en-US" altLang="zh-CN" sz="2400" dirty="0"/>
          </a:p>
          <a:p>
            <a:pPr>
              <a:lnSpc>
                <a:spcPct val="150000"/>
              </a:lnSpc>
            </a:pPr>
            <a:r>
              <a:rPr lang="en-US" altLang="zh-CN" sz="2400" dirty="0"/>
              <a:t>2.</a:t>
            </a:r>
            <a:r>
              <a:rPr lang="zh-CN" altLang="en-US" sz="2400" dirty="0"/>
              <a:t> 忽视了社交网络中的用户交互</a:t>
            </a:r>
            <a:endParaRPr lang="en-US" altLang="zh-CN" sz="2400" dirty="0"/>
          </a:p>
          <a:p>
            <a:pPr>
              <a:lnSpc>
                <a:spcPct val="150000"/>
              </a:lnSpc>
            </a:pPr>
            <a:r>
              <a:rPr lang="en-US" altLang="zh-CN" sz="2400" dirty="0"/>
              <a:t>3. </a:t>
            </a:r>
            <a:r>
              <a:rPr lang="zh-CN" altLang="en-US" sz="2400" dirty="0"/>
              <a:t>缺乏可解释性</a:t>
            </a:r>
            <a:endParaRPr lang="en-US" altLang="zh-CN" sz="2400" dirty="0"/>
          </a:p>
          <a:p>
            <a:pPr>
              <a:lnSpc>
                <a:spcPct val="150000"/>
              </a:lnSpc>
            </a:pPr>
            <a:br>
              <a:rPr lang="zh-CN" altLang="en-US" dirty="0"/>
            </a:br>
            <a:endParaRPr lang="zh-CN" altLang="en-US" dirty="0"/>
          </a:p>
        </p:txBody>
      </p:sp>
      <p:pic>
        <p:nvPicPr>
          <p:cNvPr id="5" name="图片 4">
            <a:extLst>
              <a:ext uri="{FF2B5EF4-FFF2-40B4-BE49-F238E27FC236}">
                <a16:creationId xmlns:a16="http://schemas.microsoft.com/office/drawing/2014/main" id="{5071C2B2-E473-A94E-A4A6-FF80180F1947}"/>
              </a:ext>
            </a:extLst>
          </p:cNvPr>
          <p:cNvPicPr>
            <a:picLocks noChangeAspect="1"/>
          </p:cNvPicPr>
          <p:nvPr/>
        </p:nvPicPr>
        <p:blipFill>
          <a:blip r:embed="rId2"/>
          <a:stretch>
            <a:fillRect/>
          </a:stretch>
        </p:blipFill>
        <p:spPr>
          <a:xfrm>
            <a:off x="7172051" y="2090058"/>
            <a:ext cx="4831261" cy="3561443"/>
          </a:xfrm>
          <a:prstGeom prst="rect">
            <a:avLst/>
          </a:prstGeom>
        </p:spPr>
      </p:pic>
    </p:spTree>
    <p:extLst>
      <p:ext uri="{BB962C8B-B14F-4D97-AF65-F5344CB8AC3E}">
        <p14:creationId xmlns:p14="http://schemas.microsoft.com/office/powerpoint/2010/main" val="3177273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3086100" cy="584775"/>
          </a:xfrm>
          <a:prstGeom prst="rect">
            <a:avLst/>
          </a:prstGeom>
          <a:noFill/>
        </p:spPr>
        <p:txBody>
          <a:bodyPr wrap="square" rtlCol="0">
            <a:spAutoFit/>
          </a:bodyPr>
          <a:lstStyle/>
          <a:p>
            <a:r>
              <a:rPr kumimoji="1" lang="en-US" altLang="zh-CN" sz="3200" b="1" dirty="0"/>
              <a:t>Related</a:t>
            </a:r>
            <a:r>
              <a:rPr kumimoji="1" lang="zh-CN" altLang="en-US" sz="3200" b="1" dirty="0"/>
              <a:t> </a:t>
            </a:r>
            <a:r>
              <a:rPr kumimoji="1" lang="en-US" altLang="zh-CN" sz="3200" b="1" dirty="0"/>
              <a:t>Work</a:t>
            </a:r>
            <a:endParaRPr kumimoji="1" lang="zh-CN" altLang="en-US" sz="3200" b="1" dirty="0"/>
          </a:p>
        </p:txBody>
      </p:sp>
      <p:sp>
        <p:nvSpPr>
          <p:cNvPr id="7" name="文本框 6">
            <a:extLst>
              <a:ext uri="{FF2B5EF4-FFF2-40B4-BE49-F238E27FC236}">
                <a16:creationId xmlns:a16="http://schemas.microsoft.com/office/drawing/2014/main" id="{EA963B3C-14B6-AB48-A6B9-D14D2E91D5AC}"/>
              </a:ext>
            </a:extLst>
          </p:cNvPr>
          <p:cNvSpPr txBox="1"/>
          <p:nvPr/>
        </p:nvSpPr>
        <p:spPr>
          <a:xfrm>
            <a:off x="762001" y="1921331"/>
            <a:ext cx="8831942" cy="5313058"/>
          </a:xfrm>
          <a:prstGeom prst="rect">
            <a:avLst/>
          </a:prstGeom>
          <a:noFill/>
        </p:spPr>
        <p:txBody>
          <a:bodyPr wrap="square" rtlCol="0">
            <a:spAutoFit/>
          </a:bodyPr>
          <a:lstStyle/>
          <a:p>
            <a:pPr>
              <a:lnSpc>
                <a:spcPct val="150000"/>
              </a:lnSpc>
            </a:pPr>
            <a:r>
              <a:rPr lang="en" altLang="zh-CN" sz="2400" b="1" dirty="0"/>
              <a:t>Post-based features:</a:t>
            </a:r>
          </a:p>
          <a:p>
            <a:pPr>
              <a:lnSpc>
                <a:spcPct val="150000"/>
              </a:lnSpc>
            </a:pPr>
            <a:r>
              <a:rPr lang="zh-CN" altLang="en-US" sz="2400" dirty="0"/>
              <a:t>使用文本分析来进行霸凌识别（例如一些粗俗的词语）</a:t>
            </a:r>
            <a:endParaRPr lang="en-US" altLang="zh-CN" sz="2400" dirty="0"/>
          </a:p>
          <a:p>
            <a:pPr>
              <a:lnSpc>
                <a:spcPct val="150000"/>
              </a:lnSpc>
            </a:pPr>
            <a:r>
              <a:rPr lang="en" altLang="zh-CN" sz="2400" b="1" dirty="0"/>
              <a:t>User-based features:</a:t>
            </a:r>
          </a:p>
          <a:p>
            <a:pPr>
              <a:lnSpc>
                <a:spcPct val="150000"/>
              </a:lnSpc>
            </a:pPr>
            <a:r>
              <a:rPr lang="zh-CN" altLang="en-US" sz="2400" dirty="0"/>
              <a:t>基于参与</a:t>
            </a:r>
            <a:r>
              <a:rPr lang="en-US" altLang="zh-CN" sz="2400" dirty="0"/>
              <a:t>session</a:t>
            </a:r>
            <a:r>
              <a:rPr lang="zh-CN" altLang="en-US" sz="2400" dirty="0"/>
              <a:t>的用户特征（例如用户常用词，过去的帖子等）</a:t>
            </a:r>
            <a:r>
              <a:rPr lang="en" altLang="zh-CN" sz="2400" b="1" dirty="0"/>
              <a:t>Network-based features: </a:t>
            </a:r>
          </a:p>
          <a:p>
            <a:pPr>
              <a:lnSpc>
                <a:spcPct val="150000"/>
              </a:lnSpc>
            </a:pPr>
            <a:r>
              <a:rPr lang="zh-CN" altLang="en" sz="2400" dirty="0"/>
              <a:t>基于</a:t>
            </a:r>
            <a:r>
              <a:rPr lang="zh-CN" altLang="en-US" sz="2400" dirty="0"/>
              <a:t>帖子的传播方式和用户之间的交互方式</a:t>
            </a:r>
            <a:endParaRPr lang="en-US" altLang="zh-CN" sz="2400" dirty="0"/>
          </a:p>
          <a:p>
            <a:pPr>
              <a:lnSpc>
                <a:spcPct val="150000"/>
              </a:lnSpc>
            </a:pPr>
            <a:r>
              <a:rPr lang="en" altLang="zh-CN" sz="2400" b="1" dirty="0"/>
              <a:t>Comment-based</a:t>
            </a:r>
            <a:r>
              <a:rPr lang="zh-CN" altLang="en-US" sz="2400" b="1" dirty="0"/>
              <a:t> </a:t>
            </a:r>
            <a:r>
              <a:rPr lang="en" altLang="zh-CN" sz="2400" b="1" dirty="0"/>
              <a:t>features </a:t>
            </a:r>
            <a:r>
              <a:rPr lang="zh-CN" altLang="en-US" sz="2400" b="1" dirty="0"/>
              <a:t>：</a:t>
            </a:r>
            <a:endParaRPr lang="en" altLang="zh-CN" sz="2400" b="1" dirty="0"/>
          </a:p>
          <a:p>
            <a:pPr>
              <a:lnSpc>
                <a:spcPct val="150000"/>
              </a:lnSpc>
            </a:pPr>
            <a:r>
              <a:rPr lang="zh-CN" altLang="en" sz="2400" dirty="0"/>
              <a:t>基于</a:t>
            </a:r>
            <a:r>
              <a:rPr lang="zh-CN" altLang="en-US" sz="2400" dirty="0"/>
              <a:t>评论的文本特征和评论序列</a:t>
            </a:r>
            <a:endParaRPr lang="en" altLang="zh-CN" sz="2400" dirty="0"/>
          </a:p>
          <a:p>
            <a:pPr>
              <a:lnSpc>
                <a:spcPct val="150000"/>
              </a:lnSpc>
            </a:pPr>
            <a:br>
              <a:rPr lang="zh-CN" altLang="en-US" dirty="0"/>
            </a:br>
            <a:endParaRPr lang="zh-CN" altLang="en-US" dirty="0"/>
          </a:p>
        </p:txBody>
      </p:sp>
    </p:spTree>
    <p:extLst>
      <p:ext uri="{BB962C8B-B14F-4D97-AF65-F5344CB8AC3E}">
        <p14:creationId xmlns:p14="http://schemas.microsoft.com/office/powerpoint/2010/main" val="3631438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881258" y="431800"/>
            <a:ext cx="3964214" cy="584775"/>
          </a:xfrm>
          <a:prstGeom prst="rect">
            <a:avLst/>
          </a:prstGeom>
          <a:noFill/>
        </p:spPr>
        <p:txBody>
          <a:bodyPr wrap="square" rtlCol="0">
            <a:spAutoFit/>
          </a:bodyPr>
          <a:lstStyle/>
          <a:p>
            <a:r>
              <a:rPr kumimoji="1" lang="en-US" altLang="zh-CN" sz="3200" b="1" dirty="0"/>
              <a:t>Problem</a:t>
            </a:r>
            <a:r>
              <a:rPr kumimoji="1" lang="zh-CN" altLang="en-US" sz="3200" b="1" dirty="0"/>
              <a:t> </a:t>
            </a:r>
            <a:r>
              <a:rPr kumimoji="1" lang="en-US" altLang="zh-CN" sz="3200" b="1" dirty="0"/>
              <a:t>Statement</a:t>
            </a:r>
            <a:endParaRPr kumimoji="1" lang="zh-CN" altLang="en-US" sz="3200" b="1" dirty="0"/>
          </a:p>
        </p:txBody>
      </p:sp>
      <p:pic>
        <p:nvPicPr>
          <p:cNvPr id="5" name="图片 4">
            <a:extLst>
              <a:ext uri="{FF2B5EF4-FFF2-40B4-BE49-F238E27FC236}">
                <a16:creationId xmlns:a16="http://schemas.microsoft.com/office/drawing/2014/main" id="{C823CCF9-6DF7-3946-8C7A-E01DD0AE5D9C}"/>
              </a:ext>
            </a:extLst>
          </p:cNvPr>
          <p:cNvPicPr>
            <a:picLocks noChangeAspect="1"/>
          </p:cNvPicPr>
          <p:nvPr/>
        </p:nvPicPr>
        <p:blipFill>
          <a:blip r:embed="rId2"/>
          <a:stretch>
            <a:fillRect/>
          </a:stretch>
        </p:blipFill>
        <p:spPr>
          <a:xfrm>
            <a:off x="543378" y="101598"/>
            <a:ext cx="5448300" cy="6616700"/>
          </a:xfrm>
          <a:prstGeom prst="rect">
            <a:avLst/>
          </a:prstGeom>
        </p:spPr>
      </p:pic>
      <p:pic>
        <p:nvPicPr>
          <p:cNvPr id="6" name="图片 5">
            <a:extLst>
              <a:ext uri="{FF2B5EF4-FFF2-40B4-BE49-F238E27FC236}">
                <a16:creationId xmlns:a16="http://schemas.microsoft.com/office/drawing/2014/main" id="{D27CDF50-9F43-B941-8E76-964E3249B913}"/>
              </a:ext>
            </a:extLst>
          </p:cNvPr>
          <p:cNvPicPr>
            <a:picLocks noChangeAspect="1"/>
          </p:cNvPicPr>
          <p:nvPr/>
        </p:nvPicPr>
        <p:blipFill>
          <a:blip r:embed="rId3"/>
          <a:stretch>
            <a:fillRect/>
          </a:stretch>
        </p:blipFill>
        <p:spPr>
          <a:xfrm>
            <a:off x="6159503" y="2235198"/>
            <a:ext cx="5448300" cy="4483100"/>
          </a:xfrm>
          <a:prstGeom prst="rect">
            <a:avLst/>
          </a:prstGeom>
        </p:spPr>
      </p:pic>
    </p:spTree>
    <p:extLst>
      <p:ext uri="{BB962C8B-B14F-4D97-AF65-F5344CB8AC3E}">
        <p14:creationId xmlns:p14="http://schemas.microsoft.com/office/powerpoint/2010/main" val="173392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3086100" cy="584775"/>
          </a:xfrm>
          <a:prstGeom prst="rect">
            <a:avLst/>
          </a:prstGeom>
          <a:noFill/>
        </p:spPr>
        <p:txBody>
          <a:bodyPr wrap="square" rtlCol="0">
            <a:spAutoFit/>
          </a:bodyPr>
          <a:lstStyle/>
          <a:p>
            <a:r>
              <a:rPr kumimoji="1" lang="en-US" altLang="zh-CN" sz="3200" b="1" dirty="0"/>
              <a:t>HENIN</a:t>
            </a:r>
            <a:endParaRPr kumimoji="1" lang="zh-CN" altLang="en-US" sz="3200" b="1" dirty="0"/>
          </a:p>
        </p:txBody>
      </p:sp>
      <p:pic>
        <p:nvPicPr>
          <p:cNvPr id="5" name="图片 4">
            <a:extLst>
              <a:ext uri="{FF2B5EF4-FFF2-40B4-BE49-F238E27FC236}">
                <a16:creationId xmlns:a16="http://schemas.microsoft.com/office/drawing/2014/main" id="{B3E2368A-251F-3F40-81CD-284E2ACA8E68}"/>
              </a:ext>
            </a:extLst>
          </p:cNvPr>
          <p:cNvPicPr>
            <a:picLocks noChangeAspect="1"/>
          </p:cNvPicPr>
          <p:nvPr/>
        </p:nvPicPr>
        <p:blipFill rotWithShape="1">
          <a:blip r:embed="rId2"/>
          <a:srcRect b="22751"/>
          <a:stretch/>
        </p:blipFill>
        <p:spPr>
          <a:xfrm>
            <a:off x="3056472" y="0"/>
            <a:ext cx="6905293" cy="6726816"/>
          </a:xfrm>
          <a:prstGeom prst="rect">
            <a:avLst/>
          </a:prstGeom>
        </p:spPr>
      </p:pic>
      <p:sp>
        <p:nvSpPr>
          <p:cNvPr id="6" name="文本框 5">
            <a:extLst>
              <a:ext uri="{FF2B5EF4-FFF2-40B4-BE49-F238E27FC236}">
                <a16:creationId xmlns:a16="http://schemas.microsoft.com/office/drawing/2014/main" id="{F4ED7CB6-7ECF-8944-83B5-C7A0DBF66819}"/>
              </a:ext>
            </a:extLst>
          </p:cNvPr>
          <p:cNvSpPr txBox="1"/>
          <p:nvPr/>
        </p:nvSpPr>
        <p:spPr>
          <a:xfrm>
            <a:off x="3790043" y="4460229"/>
            <a:ext cx="2747478" cy="369332"/>
          </a:xfrm>
          <a:prstGeom prst="rect">
            <a:avLst/>
          </a:prstGeom>
          <a:noFill/>
          <a:ln w="41275">
            <a:solidFill>
              <a:srgbClr val="FFC000"/>
            </a:solidFill>
          </a:ln>
        </p:spPr>
        <p:txBody>
          <a:bodyPr wrap="square" rtlCol="0">
            <a:spAutoFit/>
          </a:bodyPr>
          <a:lstStyle/>
          <a:p>
            <a:r>
              <a:rPr kumimoji="1" lang="zh-CN" altLang="en-US" dirty="0"/>
              <a:t>、、、</a:t>
            </a:r>
          </a:p>
        </p:txBody>
      </p:sp>
    </p:spTree>
    <p:extLst>
      <p:ext uri="{BB962C8B-B14F-4D97-AF65-F5344CB8AC3E}">
        <p14:creationId xmlns:p14="http://schemas.microsoft.com/office/powerpoint/2010/main" val="2237151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F4BC5F4-3786-214A-BFE4-DA3F93BF35EE}"/>
              </a:ext>
            </a:extLst>
          </p:cNvPr>
          <p:cNvPicPr>
            <a:picLocks noChangeAspect="1"/>
          </p:cNvPicPr>
          <p:nvPr/>
        </p:nvPicPr>
        <p:blipFill>
          <a:blip r:embed="rId2"/>
          <a:stretch>
            <a:fillRect/>
          </a:stretch>
        </p:blipFill>
        <p:spPr>
          <a:xfrm>
            <a:off x="1466850" y="1403350"/>
            <a:ext cx="9258300" cy="3441700"/>
          </a:xfrm>
          <a:prstGeom prst="rect">
            <a:avLst/>
          </a:prstGeom>
        </p:spPr>
      </p:pic>
      <p:sp>
        <p:nvSpPr>
          <p:cNvPr id="6" name="文本框 5">
            <a:extLst>
              <a:ext uri="{FF2B5EF4-FFF2-40B4-BE49-F238E27FC236}">
                <a16:creationId xmlns:a16="http://schemas.microsoft.com/office/drawing/2014/main" id="{7BBF9825-ED4E-334C-8492-72EDF4B5CB94}"/>
              </a:ext>
            </a:extLst>
          </p:cNvPr>
          <p:cNvSpPr txBox="1"/>
          <p:nvPr/>
        </p:nvSpPr>
        <p:spPr>
          <a:xfrm>
            <a:off x="5146675" y="5295900"/>
            <a:ext cx="1898650" cy="523220"/>
          </a:xfrm>
          <a:prstGeom prst="rect">
            <a:avLst/>
          </a:prstGeom>
          <a:noFill/>
        </p:spPr>
        <p:txBody>
          <a:bodyPr wrap="square" rtlCol="0">
            <a:spAutoFit/>
          </a:bodyPr>
          <a:lstStyle/>
          <a:p>
            <a:r>
              <a:rPr kumimoji="1" lang="en-US" altLang="zh-CN" sz="2800" b="1" dirty="0"/>
              <a:t>ACL 2020</a:t>
            </a:r>
            <a:endParaRPr kumimoji="1" lang="zh-CN" altLang="en-US" sz="2800" b="1" dirty="0"/>
          </a:p>
        </p:txBody>
      </p:sp>
    </p:spTree>
    <p:extLst>
      <p:ext uri="{BB962C8B-B14F-4D97-AF65-F5344CB8AC3E}">
        <p14:creationId xmlns:p14="http://schemas.microsoft.com/office/powerpoint/2010/main" val="1756522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1999" y="736600"/>
            <a:ext cx="4492171" cy="584775"/>
          </a:xfrm>
          <a:prstGeom prst="rect">
            <a:avLst/>
          </a:prstGeom>
          <a:noFill/>
        </p:spPr>
        <p:txBody>
          <a:bodyPr wrap="square" rtlCol="0">
            <a:spAutoFit/>
          </a:bodyPr>
          <a:lstStyle/>
          <a:p>
            <a:r>
              <a:rPr kumimoji="1" lang="en-US" altLang="zh-CN" sz="3200" b="1" dirty="0"/>
              <a:t>Comment</a:t>
            </a:r>
            <a:r>
              <a:rPr kumimoji="1" lang="zh-CN" altLang="en-US" sz="3200" b="1" dirty="0"/>
              <a:t> </a:t>
            </a:r>
            <a:r>
              <a:rPr kumimoji="1" lang="en-US" altLang="zh-CN" sz="3200" b="1" dirty="0"/>
              <a:t>Encoding</a:t>
            </a:r>
            <a:endParaRPr kumimoji="1" lang="zh-CN" altLang="en-US" sz="3200" b="1" dirty="0"/>
          </a:p>
        </p:txBody>
      </p:sp>
      <p:pic>
        <p:nvPicPr>
          <p:cNvPr id="5" name="图片 4">
            <a:extLst>
              <a:ext uri="{FF2B5EF4-FFF2-40B4-BE49-F238E27FC236}">
                <a16:creationId xmlns:a16="http://schemas.microsoft.com/office/drawing/2014/main" id="{B3E2368A-251F-3F40-81CD-284E2ACA8E68}"/>
              </a:ext>
            </a:extLst>
          </p:cNvPr>
          <p:cNvPicPr>
            <a:picLocks noChangeAspect="1"/>
          </p:cNvPicPr>
          <p:nvPr/>
        </p:nvPicPr>
        <p:blipFill rotWithShape="1">
          <a:blip r:embed="rId2"/>
          <a:srcRect t="39378" r="32529" b="22751"/>
          <a:stretch/>
        </p:blipFill>
        <p:spPr>
          <a:xfrm>
            <a:off x="6096000" y="2625189"/>
            <a:ext cx="4659085" cy="3297816"/>
          </a:xfrm>
          <a:prstGeom prst="rect">
            <a:avLst/>
          </a:prstGeom>
        </p:spPr>
      </p:pic>
      <p:sp>
        <p:nvSpPr>
          <p:cNvPr id="7" name="文本框 6">
            <a:extLst>
              <a:ext uri="{FF2B5EF4-FFF2-40B4-BE49-F238E27FC236}">
                <a16:creationId xmlns:a16="http://schemas.microsoft.com/office/drawing/2014/main" id="{58C903F3-C411-DB4D-9FB5-1BAA8897F41D}"/>
              </a:ext>
            </a:extLst>
          </p:cNvPr>
          <p:cNvSpPr txBox="1"/>
          <p:nvPr/>
        </p:nvSpPr>
        <p:spPr>
          <a:xfrm>
            <a:off x="761999" y="2006600"/>
            <a:ext cx="4492171" cy="1698029"/>
          </a:xfrm>
          <a:prstGeom prst="rect">
            <a:avLst/>
          </a:prstGeom>
          <a:noFill/>
        </p:spPr>
        <p:txBody>
          <a:bodyPr wrap="square" rtlCol="0">
            <a:spAutoFit/>
          </a:bodyPr>
          <a:lstStyle/>
          <a:p>
            <a:pPr>
              <a:lnSpc>
                <a:spcPct val="150000"/>
              </a:lnSpc>
            </a:pPr>
            <a:r>
              <a:rPr kumimoji="1" lang="en-US" altLang="zh-CN" sz="2400" b="1" dirty="0"/>
              <a:t>Word</a:t>
            </a:r>
            <a:r>
              <a:rPr kumimoji="1" lang="zh-CN" altLang="en-US" sz="2400" b="1" dirty="0"/>
              <a:t> </a:t>
            </a:r>
            <a:r>
              <a:rPr kumimoji="1" lang="en-US" altLang="zh-CN" sz="2400" b="1" dirty="0"/>
              <a:t>Encoder</a:t>
            </a:r>
            <a:r>
              <a:rPr kumimoji="1" lang="zh-CN" altLang="en-US" sz="2400" b="1" dirty="0"/>
              <a:t>：</a:t>
            </a:r>
            <a:endParaRPr kumimoji="1" lang="en-US" altLang="zh-CN" sz="2400" b="1" dirty="0"/>
          </a:p>
          <a:p>
            <a:pPr marL="457200" indent="-457200">
              <a:lnSpc>
                <a:spcPct val="150000"/>
              </a:lnSpc>
              <a:buAutoNum type="arabicPeriod"/>
            </a:pPr>
            <a:r>
              <a:rPr kumimoji="1" lang="en-US" altLang="zh-CN" sz="2400" b="1" dirty="0"/>
              <a:t>Word2vec</a:t>
            </a:r>
          </a:p>
          <a:p>
            <a:pPr marL="457200" indent="-457200">
              <a:lnSpc>
                <a:spcPct val="150000"/>
              </a:lnSpc>
              <a:buAutoNum type="arabicPeriod"/>
            </a:pPr>
            <a:r>
              <a:rPr kumimoji="1" lang="en-US" altLang="zh-CN" sz="2400" b="1" dirty="0"/>
              <a:t>Self-attention</a:t>
            </a:r>
          </a:p>
        </p:txBody>
      </p:sp>
      <p:grpSp>
        <p:nvGrpSpPr>
          <p:cNvPr id="10" name="组合 9">
            <a:extLst>
              <a:ext uri="{FF2B5EF4-FFF2-40B4-BE49-F238E27FC236}">
                <a16:creationId xmlns:a16="http://schemas.microsoft.com/office/drawing/2014/main" id="{585C6C0B-6C07-7041-833D-C32DF06CF8DF}"/>
              </a:ext>
            </a:extLst>
          </p:cNvPr>
          <p:cNvGrpSpPr/>
          <p:nvPr/>
        </p:nvGrpSpPr>
        <p:grpSpPr>
          <a:xfrm>
            <a:off x="1228272" y="3766315"/>
            <a:ext cx="2159000" cy="996514"/>
            <a:chOff x="1300843" y="3143290"/>
            <a:chExt cx="2159000" cy="996514"/>
          </a:xfrm>
        </p:grpSpPr>
        <p:pic>
          <p:nvPicPr>
            <p:cNvPr id="3" name="图片 2">
              <a:extLst>
                <a:ext uri="{FF2B5EF4-FFF2-40B4-BE49-F238E27FC236}">
                  <a16:creationId xmlns:a16="http://schemas.microsoft.com/office/drawing/2014/main" id="{F735ACF4-5083-8C41-9325-06E3D7621514}"/>
                </a:ext>
              </a:extLst>
            </p:cNvPr>
            <p:cNvPicPr>
              <a:picLocks noChangeAspect="1"/>
            </p:cNvPicPr>
            <p:nvPr/>
          </p:nvPicPr>
          <p:blipFill rotWithShape="1">
            <a:blip r:embed="rId3"/>
            <a:srcRect b="4803"/>
            <a:stretch/>
          </p:blipFill>
          <p:spPr>
            <a:xfrm>
              <a:off x="1300843" y="3143290"/>
              <a:ext cx="2159000" cy="507782"/>
            </a:xfrm>
            <a:prstGeom prst="rect">
              <a:avLst/>
            </a:prstGeom>
          </p:spPr>
        </p:pic>
        <p:pic>
          <p:nvPicPr>
            <p:cNvPr id="9" name="图片 8">
              <a:extLst>
                <a:ext uri="{FF2B5EF4-FFF2-40B4-BE49-F238E27FC236}">
                  <a16:creationId xmlns:a16="http://schemas.microsoft.com/office/drawing/2014/main" id="{60A2E80D-531C-D045-B913-8849AB390DB8}"/>
                </a:ext>
              </a:extLst>
            </p:cNvPr>
            <p:cNvPicPr>
              <a:picLocks noChangeAspect="1"/>
            </p:cNvPicPr>
            <p:nvPr/>
          </p:nvPicPr>
          <p:blipFill>
            <a:blip r:embed="rId4"/>
            <a:stretch>
              <a:fillRect/>
            </a:stretch>
          </p:blipFill>
          <p:spPr>
            <a:xfrm>
              <a:off x="1329871" y="3644504"/>
              <a:ext cx="1701800" cy="495300"/>
            </a:xfrm>
            <a:prstGeom prst="rect">
              <a:avLst/>
            </a:prstGeom>
          </p:spPr>
        </p:pic>
      </p:grpSp>
      <p:sp>
        <p:nvSpPr>
          <p:cNvPr id="11" name="文本框 10">
            <a:extLst>
              <a:ext uri="{FF2B5EF4-FFF2-40B4-BE49-F238E27FC236}">
                <a16:creationId xmlns:a16="http://schemas.microsoft.com/office/drawing/2014/main" id="{3D27FAD3-4309-1641-8780-3183E4C6D92A}"/>
              </a:ext>
            </a:extLst>
          </p:cNvPr>
          <p:cNvSpPr txBox="1"/>
          <p:nvPr/>
        </p:nvSpPr>
        <p:spPr>
          <a:xfrm>
            <a:off x="761999" y="4775311"/>
            <a:ext cx="4492171" cy="1144031"/>
          </a:xfrm>
          <a:prstGeom prst="rect">
            <a:avLst/>
          </a:prstGeom>
          <a:noFill/>
        </p:spPr>
        <p:txBody>
          <a:bodyPr wrap="square" rtlCol="0">
            <a:spAutoFit/>
          </a:bodyPr>
          <a:lstStyle/>
          <a:p>
            <a:pPr>
              <a:lnSpc>
                <a:spcPct val="150000"/>
              </a:lnSpc>
            </a:pPr>
            <a:r>
              <a:rPr kumimoji="1" lang="en-US" altLang="zh-CN" sz="2400" b="1" dirty="0"/>
              <a:t>Sentence</a:t>
            </a:r>
            <a:r>
              <a:rPr kumimoji="1" lang="zh-CN" altLang="en-US" sz="2400" b="1" dirty="0"/>
              <a:t> </a:t>
            </a:r>
            <a:r>
              <a:rPr kumimoji="1" lang="en-US" altLang="zh-CN" sz="2400" b="1" dirty="0"/>
              <a:t>Encoder</a:t>
            </a:r>
            <a:r>
              <a:rPr kumimoji="1" lang="zh-CN" altLang="en-US" sz="2400" b="1" dirty="0"/>
              <a:t>：</a:t>
            </a:r>
            <a:endParaRPr kumimoji="1" lang="en-US" altLang="zh-CN" sz="2400" b="1" dirty="0"/>
          </a:p>
          <a:p>
            <a:pPr marL="457200" indent="-457200">
              <a:lnSpc>
                <a:spcPct val="150000"/>
              </a:lnSpc>
              <a:buAutoNum type="arabicPeriod"/>
            </a:pPr>
            <a:r>
              <a:rPr kumimoji="1" lang="en-US" altLang="zh-CN" sz="2400" b="1" dirty="0"/>
              <a:t>Self-attention</a:t>
            </a:r>
          </a:p>
        </p:txBody>
      </p:sp>
    </p:spTree>
    <p:extLst>
      <p:ext uri="{BB962C8B-B14F-4D97-AF65-F5344CB8AC3E}">
        <p14:creationId xmlns:p14="http://schemas.microsoft.com/office/powerpoint/2010/main" val="3199823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208580" y="464691"/>
            <a:ext cx="5599008" cy="1077218"/>
          </a:xfrm>
          <a:prstGeom prst="rect">
            <a:avLst/>
          </a:prstGeom>
          <a:noFill/>
        </p:spPr>
        <p:txBody>
          <a:bodyPr wrap="square" rtlCol="0">
            <a:spAutoFit/>
          </a:bodyPr>
          <a:lstStyle/>
          <a:p>
            <a:r>
              <a:rPr kumimoji="1" lang="en-US" altLang="zh-CN" sz="3200" b="1" dirty="0"/>
              <a:t>Post-Comment</a:t>
            </a:r>
          </a:p>
          <a:p>
            <a:r>
              <a:rPr kumimoji="1" lang="en-US" altLang="zh-CN" sz="3200" b="1" dirty="0"/>
              <a:t> Co-attention</a:t>
            </a:r>
            <a:r>
              <a:rPr kumimoji="1" lang="zh-CN" altLang="en-US" sz="3200" b="1" dirty="0"/>
              <a:t> </a:t>
            </a:r>
            <a:r>
              <a:rPr kumimoji="1" lang="en-US" altLang="zh-CN" sz="3200" b="1" dirty="0"/>
              <a:t>Mechanism</a:t>
            </a:r>
            <a:endParaRPr kumimoji="1" lang="zh-CN" altLang="en-US" sz="3200" b="1" dirty="0"/>
          </a:p>
        </p:txBody>
      </p:sp>
      <p:pic>
        <p:nvPicPr>
          <p:cNvPr id="5" name="图片 4">
            <a:extLst>
              <a:ext uri="{FF2B5EF4-FFF2-40B4-BE49-F238E27FC236}">
                <a16:creationId xmlns:a16="http://schemas.microsoft.com/office/drawing/2014/main" id="{B3E2368A-251F-3F40-81CD-284E2ACA8E68}"/>
              </a:ext>
            </a:extLst>
          </p:cNvPr>
          <p:cNvPicPr>
            <a:picLocks noChangeAspect="1"/>
          </p:cNvPicPr>
          <p:nvPr/>
        </p:nvPicPr>
        <p:blipFill rotWithShape="1">
          <a:blip r:embed="rId2"/>
          <a:srcRect b="22751"/>
          <a:stretch/>
        </p:blipFill>
        <p:spPr>
          <a:xfrm>
            <a:off x="4992915" y="0"/>
            <a:ext cx="6905293" cy="6726816"/>
          </a:xfrm>
          <a:prstGeom prst="rect">
            <a:avLst/>
          </a:prstGeom>
        </p:spPr>
      </p:pic>
      <p:pic>
        <p:nvPicPr>
          <p:cNvPr id="6" name="图片 5">
            <a:extLst>
              <a:ext uri="{FF2B5EF4-FFF2-40B4-BE49-F238E27FC236}">
                <a16:creationId xmlns:a16="http://schemas.microsoft.com/office/drawing/2014/main" id="{BDED912B-3485-B04B-92B3-200AD45C50C5}"/>
              </a:ext>
            </a:extLst>
          </p:cNvPr>
          <p:cNvPicPr>
            <a:picLocks noChangeAspect="1"/>
          </p:cNvPicPr>
          <p:nvPr/>
        </p:nvPicPr>
        <p:blipFill>
          <a:blip r:embed="rId3"/>
          <a:stretch>
            <a:fillRect/>
          </a:stretch>
        </p:blipFill>
        <p:spPr>
          <a:xfrm>
            <a:off x="509421" y="5136798"/>
            <a:ext cx="1701800" cy="368300"/>
          </a:xfrm>
          <a:prstGeom prst="rect">
            <a:avLst/>
          </a:prstGeom>
        </p:spPr>
      </p:pic>
      <p:pic>
        <p:nvPicPr>
          <p:cNvPr id="14" name="图片 13">
            <a:extLst>
              <a:ext uri="{FF2B5EF4-FFF2-40B4-BE49-F238E27FC236}">
                <a16:creationId xmlns:a16="http://schemas.microsoft.com/office/drawing/2014/main" id="{2907D3E5-68F8-6D41-9BB5-1E90EE1E5271}"/>
              </a:ext>
            </a:extLst>
          </p:cNvPr>
          <p:cNvPicPr>
            <a:picLocks noChangeAspect="1"/>
          </p:cNvPicPr>
          <p:nvPr/>
        </p:nvPicPr>
        <p:blipFill>
          <a:blip r:embed="rId4"/>
          <a:stretch>
            <a:fillRect/>
          </a:stretch>
        </p:blipFill>
        <p:spPr>
          <a:xfrm>
            <a:off x="509421" y="4138452"/>
            <a:ext cx="2438400" cy="355600"/>
          </a:xfrm>
          <a:prstGeom prst="rect">
            <a:avLst/>
          </a:prstGeom>
        </p:spPr>
      </p:pic>
      <p:pic>
        <p:nvPicPr>
          <p:cNvPr id="16" name="图片 15">
            <a:extLst>
              <a:ext uri="{FF2B5EF4-FFF2-40B4-BE49-F238E27FC236}">
                <a16:creationId xmlns:a16="http://schemas.microsoft.com/office/drawing/2014/main" id="{6FB66E2E-6FAD-5543-AAE3-C922F92D8C08}"/>
              </a:ext>
            </a:extLst>
          </p:cNvPr>
          <p:cNvPicPr>
            <a:picLocks noChangeAspect="1"/>
          </p:cNvPicPr>
          <p:nvPr/>
        </p:nvPicPr>
        <p:blipFill>
          <a:blip r:embed="rId5"/>
          <a:stretch>
            <a:fillRect/>
          </a:stretch>
        </p:blipFill>
        <p:spPr>
          <a:xfrm>
            <a:off x="485382" y="4533075"/>
            <a:ext cx="2514600" cy="355600"/>
          </a:xfrm>
          <a:prstGeom prst="rect">
            <a:avLst/>
          </a:prstGeom>
        </p:spPr>
      </p:pic>
      <p:pic>
        <p:nvPicPr>
          <p:cNvPr id="18" name="图片 17">
            <a:extLst>
              <a:ext uri="{FF2B5EF4-FFF2-40B4-BE49-F238E27FC236}">
                <a16:creationId xmlns:a16="http://schemas.microsoft.com/office/drawing/2014/main" id="{D7CC88B1-7DB4-9342-98F9-7916182627AF}"/>
              </a:ext>
            </a:extLst>
          </p:cNvPr>
          <p:cNvPicPr>
            <a:picLocks noChangeAspect="1"/>
          </p:cNvPicPr>
          <p:nvPr/>
        </p:nvPicPr>
        <p:blipFill>
          <a:blip r:embed="rId6"/>
          <a:stretch>
            <a:fillRect/>
          </a:stretch>
        </p:blipFill>
        <p:spPr>
          <a:xfrm>
            <a:off x="509421" y="3185608"/>
            <a:ext cx="3441700" cy="355600"/>
          </a:xfrm>
          <a:prstGeom prst="rect">
            <a:avLst/>
          </a:prstGeom>
        </p:spPr>
      </p:pic>
      <p:pic>
        <p:nvPicPr>
          <p:cNvPr id="22" name="图片 21">
            <a:extLst>
              <a:ext uri="{FF2B5EF4-FFF2-40B4-BE49-F238E27FC236}">
                <a16:creationId xmlns:a16="http://schemas.microsoft.com/office/drawing/2014/main" id="{40C4FF16-EC50-8348-A07C-ABD19C7CC914}"/>
              </a:ext>
            </a:extLst>
          </p:cNvPr>
          <p:cNvPicPr>
            <a:picLocks noChangeAspect="1"/>
          </p:cNvPicPr>
          <p:nvPr/>
        </p:nvPicPr>
        <p:blipFill>
          <a:blip r:embed="rId7"/>
          <a:stretch>
            <a:fillRect/>
          </a:stretch>
        </p:blipFill>
        <p:spPr>
          <a:xfrm>
            <a:off x="2724604" y="2416747"/>
            <a:ext cx="1638300" cy="355600"/>
          </a:xfrm>
          <a:prstGeom prst="rect">
            <a:avLst/>
          </a:prstGeom>
        </p:spPr>
      </p:pic>
      <p:pic>
        <p:nvPicPr>
          <p:cNvPr id="25" name="图片 24">
            <a:extLst>
              <a:ext uri="{FF2B5EF4-FFF2-40B4-BE49-F238E27FC236}">
                <a16:creationId xmlns:a16="http://schemas.microsoft.com/office/drawing/2014/main" id="{0780D1A0-C9F1-2E47-A6A5-0D93792BFAF3}"/>
              </a:ext>
            </a:extLst>
          </p:cNvPr>
          <p:cNvPicPr>
            <a:picLocks noChangeAspect="1"/>
          </p:cNvPicPr>
          <p:nvPr/>
        </p:nvPicPr>
        <p:blipFill>
          <a:blip r:embed="rId8"/>
          <a:stretch>
            <a:fillRect/>
          </a:stretch>
        </p:blipFill>
        <p:spPr>
          <a:xfrm>
            <a:off x="522062" y="2431261"/>
            <a:ext cx="2159000" cy="355600"/>
          </a:xfrm>
          <a:prstGeom prst="rect">
            <a:avLst/>
          </a:prstGeom>
        </p:spPr>
      </p:pic>
      <p:pic>
        <p:nvPicPr>
          <p:cNvPr id="30" name="图片 29">
            <a:extLst>
              <a:ext uri="{FF2B5EF4-FFF2-40B4-BE49-F238E27FC236}">
                <a16:creationId xmlns:a16="http://schemas.microsoft.com/office/drawing/2014/main" id="{2ED016F7-D238-3C41-ADD3-373985D1FBEB}"/>
              </a:ext>
            </a:extLst>
          </p:cNvPr>
          <p:cNvPicPr>
            <a:picLocks noChangeAspect="1"/>
          </p:cNvPicPr>
          <p:nvPr/>
        </p:nvPicPr>
        <p:blipFill>
          <a:blip r:embed="rId9"/>
          <a:stretch>
            <a:fillRect/>
          </a:stretch>
        </p:blipFill>
        <p:spPr>
          <a:xfrm>
            <a:off x="459981" y="5553414"/>
            <a:ext cx="1841500" cy="406400"/>
          </a:xfrm>
          <a:prstGeom prst="rect">
            <a:avLst/>
          </a:prstGeom>
        </p:spPr>
      </p:pic>
      <p:pic>
        <p:nvPicPr>
          <p:cNvPr id="34" name="图片 33">
            <a:extLst>
              <a:ext uri="{FF2B5EF4-FFF2-40B4-BE49-F238E27FC236}">
                <a16:creationId xmlns:a16="http://schemas.microsoft.com/office/drawing/2014/main" id="{EE33E230-5F07-0A45-B1B7-97640D82219F}"/>
              </a:ext>
            </a:extLst>
          </p:cNvPr>
          <p:cNvPicPr>
            <a:picLocks noChangeAspect="1"/>
          </p:cNvPicPr>
          <p:nvPr/>
        </p:nvPicPr>
        <p:blipFill>
          <a:blip r:embed="rId10"/>
          <a:stretch>
            <a:fillRect/>
          </a:stretch>
        </p:blipFill>
        <p:spPr>
          <a:xfrm>
            <a:off x="524782" y="3586452"/>
            <a:ext cx="3505200" cy="330200"/>
          </a:xfrm>
          <a:prstGeom prst="rect">
            <a:avLst/>
          </a:prstGeom>
        </p:spPr>
      </p:pic>
    </p:spTree>
    <p:extLst>
      <p:ext uri="{BB962C8B-B14F-4D97-AF65-F5344CB8AC3E}">
        <p14:creationId xmlns:p14="http://schemas.microsoft.com/office/powerpoint/2010/main" val="2369757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496992" y="972691"/>
            <a:ext cx="5599008" cy="584775"/>
          </a:xfrm>
          <a:prstGeom prst="rect">
            <a:avLst/>
          </a:prstGeom>
          <a:noFill/>
        </p:spPr>
        <p:txBody>
          <a:bodyPr wrap="square" rtlCol="0">
            <a:spAutoFit/>
          </a:bodyPr>
          <a:lstStyle/>
          <a:p>
            <a:r>
              <a:rPr lang="en" altLang="zh-CN" sz="3200" b="1" dirty="0"/>
              <a:t>Interaction Extractors </a:t>
            </a:r>
          </a:p>
        </p:txBody>
      </p:sp>
      <p:pic>
        <p:nvPicPr>
          <p:cNvPr id="5" name="图片 4">
            <a:extLst>
              <a:ext uri="{FF2B5EF4-FFF2-40B4-BE49-F238E27FC236}">
                <a16:creationId xmlns:a16="http://schemas.microsoft.com/office/drawing/2014/main" id="{B3E2368A-251F-3F40-81CD-284E2ACA8E68}"/>
              </a:ext>
            </a:extLst>
          </p:cNvPr>
          <p:cNvPicPr>
            <a:picLocks noChangeAspect="1"/>
          </p:cNvPicPr>
          <p:nvPr/>
        </p:nvPicPr>
        <p:blipFill rotWithShape="1">
          <a:blip r:embed="rId2"/>
          <a:srcRect l="3994" t="3000" r="58171" b="57498"/>
          <a:stretch/>
        </p:blipFill>
        <p:spPr>
          <a:xfrm>
            <a:off x="7747123" y="972691"/>
            <a:ext cx="3788228" cy="4987833"/>
          </a:xfrm>
          <a:prstGeom prst="rect">
            <a:avLst/>
          </a:prstGeom>
        </p:spPr>
      </p:pic>
      <p:sp>
        <p:nvSpPr>
          <p:cNvPr id="15" name="文本框 14">
            <a:extLst>
              <a:ext uri="{FF2B5EF4-FFF2-40B4-BE49-F238E27FC236}">
                <a16:creationId xmlns:a16="http://schemas.microsoft.com/office/drawing/2014/main" id="{EEAC66FA-A2D2-5446-8F5D-E298A50451EC}"/>
              </a:ext>
            </a:extLst>
          </p:cNvPr>
          <p:cNvSpPr txBox="1"/>
          <p:nvPr/>
        </p:nvSpPr>
        <p:spPr>
          <a:xfrm>
            <a:off x="496992" y="2144876"/>
            <a:ext cx="6096000" cy="461665"/>
          </a:xfrm>
          <a:prstGeom prst="rect">
            <a:avLst/>
          </a:prstGeom>
          <a:noFill/>
        </p:spPr>
        <p:txBody>
          <a:bodyPr wrap="square">
            <a:spAutoFit/>
          </a:bodyPr>
          <a:lstStyle/>
          <a:p>
            <a:r>
              <a:rPr lang="zh-CN" altLang="en-US" sz="2400" b="1" dirty="0"/>
              <a:t>Session-session Interaction Extractor</a:t>
            </a:r>
          </a:p>
        </p:txBody>
      </p:sp>
      <p:sp>
        <p:nvSpPr>
          <p:cNvPr id="8" name="文本框 7">
            <a:extLst>
              <a:ext uri="{FF2B5EF4-FFF2-40B4-BE49-F238E27FC236}">
                <a16:creationId xmlns:a16="http://schemas.microsoft.com/office/drawing/2014/main" id="{DAB6F30D-70A6-6948-A3CA-221B3BCE2F67}"/>
              </a:ext>
            </a:extLst>
          </p:cNvPr>
          <p:cNvSpPr txBox="1"/>
          <p:nvPr/>
        </p:nvSpPr>
        <p:spPr>
          <a:xfrm>
            <a:off x="496992" y="2820299"/>
            <a:ext cx="6397294" cy="2862322"/>
          </a:xfrm>
          <a:prstGeom prst="rect">
            <a:avLst/>
          </a:prstGeom>
          <a:noFill/>
        </p:spPr>
        <p:txBody>
          <a:bodyPr wrap="square" rtlCol="0">
            <a:spAutoFit/>
          </a:bodyPr>
          <a:lstStyle/>
          <a:p>
            <a:pPr marL="342900" indent="-342900">
              <a:buAutoNum type="arabicPeriod"/>
            </a:pPr>
            <a:r>
              <a:rPr kumimoji="1" lang="zh-CN" altLang="en-US" sz="2400" b="1" dirty="0"/>
              <a:t>构图：图的每个节点代表每个</a:t>
            </a:r>
            <a:r>
              <a:rPr kumimoji="1" lang="en-US" altLang="zh-CN" sz="2400" b="1" dirty="0"/>
              <a:t>session</a:t>
            </a:r>
            <a:r>
              <a:rPr kumimoji="1" lang="zh-CN" altLang="en-US" sz="2400" b="1" dirty="0"/>
              <a:t>，节点的表示是一个</a:t>
            </a:r>
            <a:r>
              <a:rPr kumimoji="1" lang="en-US" altLang="zh-CN" sz="2400" b="1" dirty="0"/>
              <a:t>multi-hot</a:t>
            </a:r>
            <a:r>
              <a:rPr kumimoji="1" lang="zh-CN" altLang="en-US" sz="2400" b="1" dirty="0"/>
              <a:t>向量，表示参与这个</a:t>
            </a:r>
            <a:r>
              <a:rPr kumimoji="1" lang="en-US" altLang="zh-CN" sz="2400" b="1" dirty="0"/>
              <a:t>session</a:t>
            </a:r>
            <a:r>
              <a:rPr kumimoji="1" lang="zh-CN" altLang="en-US" sz="2400" b="1" dirty="0"/>
              <a:t>的用户。图的每条边是两个节点的余弦相似度</a:t>
            </a:r>
            <a:endParaRPr kumimoji="1" lang="en-US" altLang="zh-CN" sz="2400" b="1" dirty="0"/>
          </a:p>
          <a:p>
            <a:pPr marL="342900" indent="-342900">
              <a:buFontTx/>
              <a:buAutoNum type="arabicPeriod"/>
            </a:pPr>
            <a:r>
              <a:rPr kumimoji="1" lang="zh-CN" altLang="en-US" sz="2400" b="1" dirty="0"/>
              <a:t>交互：通过多层</a:t>
            </a:r>
            <a:r>
              <a:rPr kumimoji="1" lang="en-US" altLang="zh-CN" sz="2400" b="1" dirty="0"/>
              <a:t>GCN</a:t>
            </a:r>
            <a:r>
              <a:rPr kumimoji="1" lang="zh-CN" altLang="en-US" sz="2400" b="1" dirty="0"/>
              <a:t>获得信息传播后的节点表示</a:t>
            </a:r>
          </a:p>
          <a:p>
            <a:pPr marL="342900" indent="-342900">
              <a:buAutoNum type="arabicPeriod"/>
            </a:pPr>
            <a:endParaRPr kumimoji="1" lang="en-US" altLang="zh-CN" dirty="0"/>
          </a:p>
          <a:p>
            <a:pPr marL="342900" indent="-342900">
              <a:buAutoNum type="arabicPeriod"/>
            </a:pPr>
            <a:endParaRPr kumimoji="1" lang="zh-CN" altLang="en-US" dirty="0"/>
          </a:p>
        </p:txBody>
      </p:sp>
      <p:sp>
        <p:nvSpPr>
          <p:cNvPr id="19" name="文本框 18">
            <a:extLst>
              <a:ext uri="{FF2B5EF4-FFF2-40B4-BE49-F238E27FC236}">
                <a16:creationId xmlns:a16="http://schemas.microsoft.com/office/drawing/2014/main" id="{CFF9C0F0-F562-954B-A95B-76527EE17800}"/>
              </a:ext>
            </a:extLst>
          </p:cNvPr>
          <p:cNvSpPr txBox="1"/>
          <p:nvPr/>
        </p:nvSpPr>
        <p:spPr>
          <a:xfrm>
            <a:off x="498744" y="5220956"/>
            <a:ext cx="6395541" cy="1569660"/>
          </a:xfrm>
          <a:prstGeom prst="rect">
            <a:avLst/>
          </a:prstGeom>
          <a:noFill/>
        </p:spPr>
        <p:txBody>
          <a:bodyPr wrap="square">
            <a:spAutoFit/>
          </a:bodyPr>
          <a:lstStyle/>
          <a:p>
            <a:r>
              <a:rPr lang="en-US" altLang="zh-CN" sz="2400" b="1" dirty="0"/>
              <a:t>Post</a:t>
            </a:r>
            <a:r>
              <a:rPr lang="zh-CN" altLang="en-US" sz="2400" b="1" dirty="0"/>
              <a:t>-</a:t>
            </a:r>
            <a:r>
              <a:rPr lang="en-US" altLang="zh-CN" sz="2400" b="1" dirty="0"/>
              <a:t>Post</a:t>
            </a:r>
            <a:r>
              <a:rPr lang="zh-CN" altLang="en-US" sz="2400" b="1" dirty="0"/>
              <a:t> Interaction Extractor</a:t>
            </a:r>
            <a:endParaRPr lang="en-US" altLang="zh-CN" sz="2400" b="1" dirty="0"/>
          </a:p>
          <a:p>
            <a:endParaRPr lang="en-US" altLang="zh-CN" sz="2400" b="1" dirty="0"/>
          </a:p>
          <a:p>
            <a:r>
              <a:rPr lang="zh-CN" altLang="en-US" sz="2400" b="1" dirty="0"/>
              <a:t>图的每个节点表示每个</a:t>
            </a:r>
            <a:r>
              <a:rPr lang="en-US" altLang="zh-CN" sz="2400" b="1" dirty="0"/>
              <a:t>posted</a:t>
            </a:r>
            <a:r>
              <a:rPr lang="zh-CN" altLang="en-US" sz="2400" b="1" dirty="0"/>
              <a:t> </a:t>
            </a:r>
            <a:r>
              <a:rPr lang="en-US" altLang="zh-CN" sz="2400" b="1" dirty="0"/>
              <a:t>text</a:t>
            </a:r>
            <a:r>
              <a:rPr lang="zh-CN" altLang="en-US" sz="2400" b="1" dirty="0"/>
              <a:t>，使用</a:t>
            </a:r>
            <a:r>
              <a:rPr lang="en-US" altLang="zh-CN" sz="2400" b="1" dirty="0"/>
              <a:t>posted</a:t>
            </a:r>
            <a:r>
              <a:rPr lang="zh-CN" altLang="en-US" sz="2400" b="1" dirty="0"/>
              <a:t> </a:t>
            </a:r>
            <a:r>
              <a:rPr lang="en-US" altLang="zh-CN" sz="2400" b="1" dirty="0"/>
              <a:t>text</a:t>
            </a:r>
            <a:r>
              <a:rPr lang="zh-CN" altLang="en-US" sz="2400" b="1" dirty="0"/>
              <a:t>的表示初始化</a:t>
            </a:r>
          </a:p>
        </p:txBody>
      </p:sp>
    </p:spTree>
    <p:extLst>
      <p:ext uri="{BB962C8B-B14F-4D97-AF65-F5344CB8AC3E}">
        <p14:creationId xmlns:p14="http://schemas.microsoft.com/office/powerpoint/2010/main" val="2030673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4774E0-D304-CD44-8EA0-626DBBB79E61}"/>
              </a:ext>
            </a:extLst>
          </p:cNvPr>
          <p:cNvPicPr>
            <a:picLocks noChangeAspect="1"/>
          </p:cNvPicPr>
          <p:nvPr/>
        </p:nvPicPr>
        <p:blipFill rotWithShape="1">
          <a:blip r:embed="rId2"/>
          <a:srcRect r="454" b="23378"/>
          <a:stretch/>
        </p:blipFill>
        <p:spPr>
          <a:xfrm>
            <a:off x="6096000" y="913959"/>
            <a:ext cx="5413569" cy="5254752"/>
          </a:xfrm>
          <a:prstGeom prst="rect">
            <a:avLst/>
          </a:prstGeom>
        </p:spPr>
      </p:pic>
      <p:sp>
        <p:nvSpPr>
          <p:cNvPr id="4" name="文本框 3">
            <a:extLst>
              <a:ext uri="{FF2B5EF4-FFF2-40B4-BE49-F238E27FC236}">
                <a16:creationId xmlns:a16="http://schemas.microsoft.com/office/drawing/2014/main" id="{33E42830-783B-ED4D-BE21-32C59F03F632}"/>
              </a:ext>
            </a:extLst>
          </p:cNvPr>
          <p:cNvSpPr txBox="1"/>
          <p:nvPr/>
        </p:nvSpPr>
        <p:spPr>
          <a:xfrm>
            <a:off x="496992" y="972691"/>
            <a:ext cx="5599008" cy="1077218"/>
          </a:xfrm>
          <a:prstGeom prst="rect">
            <a:avLst/>
          </a:prstGeom>
          <a:noFill/>
        </p:spPr>
        <p:txBody>
          <a:bodyPr wrap="square" rtlCol="0">
            <a:spAutoFit/>
          </a:bodyPr>
          <a:lstStyle/>
          <a:p>
            <a:r>
              <a:rPr lang="en" altLang="zh-CN" sz="3200" b="1" dirty="0"/>
              <a:t>Cyberbullying Prediction </a:t>
            </a:r>
          </a:p>
          <a:p>
            <a:endParaRPr lang="en" altLang="zh-CN" sz="3200" b="1" dirty="0"/>
          </a:p>
        </p:txBody>
      </p:sp>
      <p:pic>
        <p:nvPicPr>
          <p:cNvPr id="5" name="图片 4">
            <a:extLst>
              <a:ext uri="{FF2B5EF4-FFF2-40B4-BE49-F238E27FC236}">
                <a16:creationId xmlns:a16="http://schemas.microsoft.com/office/drawing/2014/main" id="{0E7D3843-9385-8643-A542-47D492A1AE53}"/>
              </a:ext>
            </a:extLst>
          </p:cNvPr>
          <p:cNvPicPr>
            <a:picLocks noChangeAspect="1"/>
          </p:cNvPicPr>
          <p:nvPr/>
        </p:nvPicPr>
        <p:blipFill>
          <a:blip r:embed="rId3"/>
          <a:stretch>
            <a:fillRect/>
          </a:stretch>
        </p:blipFill>
        <p:spPr>
          <a:xfrm>
            <a:off x="781050" y="3106166"/>
            <a:ext cx="3530600" cy="317500"/>
          </a:xfrm>
          <a:prstGeom prst="rect">
            <a:avLst/>
          </a:prstGeom>
        </p:spPr>
      </p:pic>
      <p:pic>
        <p:nvPicPr>
          <p:cNvPr id="8" name="图片 7">
            <a:extLst>
              <a:ext uri="{FF2B5EF4-FFF2-40B4-BE49-F238E27FC236}">
                <a16:creationId xmlns:a16="http://schemas.microsoft.com/office/drawing/2014/main" id="{E4940148-55F6-2C48-970C-6663D95912EA}"/>
              </a:ext>
            </a:extLst>
          </p:cNvPr>
          <p:cNvPicPr>
            <a:picLocks noChangeAspect="1"/>
          </p:cNvPicPr>
          <p:nvPr/>
        </p:nvPicPr>
        <p:blipFill>
          <a:blip r:embed="rId4"/>
          <a:stretch>
            <a:fillRect/>
          </a:stretch>
        </p:blipFill>
        <p:spPr>
          <a:xfrm>
            <a:off x="781050" y="3753710"/>
            <a:ext cx="4533900" cy="355600"/>
          </a:xfrm>
          <a:prstGeom prst="rect">
            <a:avLst/>
          </a:prstGeom>
        </p:spPr>
      </p:pic>
    </p:spTree>
    <p:extLst>
      <p:ext uri="{BB962C8B-B14F-4D97-AF65-F5344CB8AC3E}">
        <p14:creationId xmlns:p14="http://schemas.microsoft.com/office/powerpoint/2010/main" val="884373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E42830-783B-ED4D-BE21-32C59F03F632}"/>
              </a:ext>
            </a:extLst>
          </p:cNvPr>
          <p:cNvSpPr txBox="1"/>
          <p:nvPr/>
        </p:nvSpPr>
        <p:spPr>
          <a:xfrm>
            <a:off x="496992" y="972691"/>
            <a:ext cx="5599008" cy="1077218"/>
          </a:xfrm>
          <a:prstGeom prst="rect">
            <a:avLst/>
          </a:prstGeom>
          <a:noFill/>
        </p:spPr>
        <p:txBody>
          <a:bodyPr wrap="square" rtlCol="0">
            <a:spAutoFit/>
          </a:bodyPr>
          <a:lstStyle/>
          <a:p>
            <a:r>
              <a:rPr lang="en" altLang="zh-CN" sz="3200" b="1" dirty="0"/>
              <a:t>Experiments</a:t>
            </a:r>
          </a:p>
          <a:p>
            <a:endParaRPr lang="en" altLang="zh-CN" sz="3200" b="1" dirty="0"/>
          </a:p>
        </p:txBody>
      </p:sp>
      <p:sp>
        <p:nvSpPr>
          <p:cNvPr id="7" name="文本框 6">
            <a:extLst>
              <a:ext uri="{FF2B5EF4-FFF2-40B4-BE49-F238E27FC236}">
                <a16:creationId xmlns:a16="http://schemas.microsoft.com/office/drawing/2014/main" id="{EC56EF7F-8833-034D-A0DB-3B8B4E5A0EF5}"/>
              </a:ext>
            </a:extLst>
          </p:cNvPr>
          <p:cNvSpPr txBox="1"/>
          <p:nvPr/>
        </p:nvSpPr>
        <p:spPr>
          <a:xfrm>
            <a:off x="496992" y="1971289"/>
            <a:ext cx="11198016" cy="3360022"/>
          </a:xfrm>
          <a:prstGeom prst="rect">
            <a:avLst/>
          </a:prstGeom>
          <a:noFill/>
        </p:spPr>
        <p:txBody>
          <a:bodyPr wrap="square">
            <a:spAutoFit/>
          </a:bodyPr>
          <a:lstStyle/>
          <a:p>
            <a:pPr>
              <a:lnSpc>
                <a:spcPct val="150000"/>
              </a:lnSpc>
            </a:pPr>
            <a:r>
              <a:rPr lang="en" altLang="zh-CN" sz="2400" b="0" dirty="0">
                <a:effectLst/>
                <a:latin typeface="+mn-ea"/>
              </a:rPr>
              <a:t>EQ1: </a:t>
            </a:r>
            <a:r>
              <a:rPr lang="en" altLang="zh-CN" sz="2400" dirty="0">
                <a:effectLst/>
                <a:latin typeface="+mn-ea"/>
              </a:rPr>
              <a:t>Can HENIN improve the cyberbullying media session </a:t>
            </a:r>
            <a:r>
              <a:rPr lang="en" altLang="zh-CN" sz="2400" b="1" i="1" dirty="0">
                <a:effectLst/>
                <a:latin typeface="+mn-ea"/>
              </a:rPr>
              <a:t>classification performance</a:t>
            </a:r>
            <a:r>
              <a:rPr lang="zh-CN" altLang="en-US" sz="2400" b="1" i="1" dirty="0">
                <a:effectLst/>
                <a:latin typeface="+mn-ea"/>
              </a:rPr>
              <a:t> </a:t>
            </a:r>
            <a:r>
              <a:rPr lang="en" altLang="zh-CN" sz="2400" dirty="0">
                <a:effectLst/>
                <a:latin typeface="+mn-ea"/>
              </a:rPr>
              <a:t>? </a:t>
            </a:r>
          </a:p>
          <a:p>
            <a:pPr>
              <a:lnSpc>
                <a:spcPct val="150000"/>
              </a:lnSpc>
            </a:pPr>
            <a:r>
              <a:rPr lang="en" altLang="zh-CN" sz="2400" b="0" dirty="0">
                <a:effectLst/>
                <a:latin typeface="+mn-ea"/>
              </a:rPr>
              <a:t>EQ2: </a:t>
            </a:r>
            <a:r>
              <a:rPr lang="en" altLang="zh-CN" sz="2400" dirty="0">
                <a:effectLst/>
                <a:latin typeface="+mn-ea"/>
              </a:rPr>
              <a:t>How effective is </a:t>
            </a:r>
            <a:r>
              <a:rPr lang="en" altLang="zh-CN" sz="2400" b="1" i="1" dirty="0">
                <a:effectLst/>
                <a:latin typeface="+mn-ea"/>
              </a:rPr>
              <a:t>each component </a:t>
            </a:r>
            <a:r>
              <a:rPr lang="en" altLang="zh-CN" sz="2400" dirty="0">
                <a:effectLst/>
                <a:latin typeface="+mn-ea"/>
              </a:rPr>
              <a:t>of HENIN? </a:t>
            </a:r>
          </a:p>
          <a:p>
            <a:pPr>
              <a:lnSpc>
                <a:spcPct val="150000"/>
              </a:lnSpc>
            </a:pPr>
            <a:r>
              <a:rPr lang="en" altLang="zh-CN" sz="2400" b="0" dirty="0">
                <a:effectLst/>
                <a:latin typeface="+mn-ea"/>
              </a:rPr>
              <a:t>EQ3: </a:t>
            </a:r>
            <a:r>
              <a:rPr lang="en" altLang="zh-CN" sz="2400" dirty="0">
                <a:effectLst/>
                <a:latin typeface="+mn-ea"/>
              </a:rPr>
              <a:t>Is HENIN able to perform accurate </a:t>
            </a:r>
            <a:r>
              <a:rPr lang="en" altLang="zh-CN" sz="2400" b="1" i="1" dirty="0">
                <a:effectLst/>
                <a:latin typeface="+mn-ea"/>
              </a:rPr>
              <a:t>early</a:t>
            </a:r>
            <a:r>
              <a:rPr lang="en" altLang="zh-CN" sz="2400" i="1" dirty="0">
                <a:effectLst/>
                <a:latin typeface="+mn-ea"/>
              </a:rPr>
              <a:t> </a:t>
            </a:r>
            <a:r>
              <a:rPr lang="en" altLang="zh-CN" sz="2400" dirty="0">
                <a:effectLst/>
                <a:latin typeface="+mn-ea"/>
              </a:rPr>
              <a:t>detection of cyberbullying sessions? </a:t>
            </a:r>
          </a:p>
          <a:p>
            <a:pPr>
              <a:lnSpc>
                <a:spcPct val="150000"/>
              </a:lnSpc>
            </a:pPr>
            <a:r>
              <a:rPr lang="en" altLang="zh-CN" sz="2400" b="0" dirty="0">
                <a:effectLst/>
                <a:latin typeface="+mn-ea"/>
              </a:rPr>
              <a:t>EQ4: </a:t>
            </a:r>
            <a:r>
              <a:rPr lang="en" altLang="zh-CN" sz="2400" dirty="0">
                <a:effectLst/>
                <a:latin typeface="+mn-ea"/>
              </a:rPr>
              <a:t>Can HENIN highlight comments that can </a:t>
            </a:r>
            <a:r>
              <a:rPr lang="en" altLang="zh-CN" sz="2400" b="1" i="1" dirty="0">
                <a:effectLst/>
                <a:latin typeface="+mn-ea"/>
              </a:rPr>
              <a:t>explain</a:t>
            </a:r>
            <a:r>
              <a:rPr lang="en" altLang="zh-CN" sz="2400" i="1" dirty="0">
                <a:effectLst/>
                <a:latin typeface="+mn-ea"/>
              </a:rPr>
              <a:t> why </a:t>
            </a:r>
            <a:r>
              <a:rPr lang="en" altLang="zh-CN" sz="2400" dirty="0">
                <a:effectLst/>
                <a:latin typeface="+mn-ea"/>
              </a:rPr>
              <a:t>a media session is detected as cyberbullying? </a:t>
            </a:r>
            <a:endParaRPr lang="en" altLang="zh-CN" sz="2400" dirty="0">
              <a:latin typeface="+mn-ea"/>
            </a:endParaRPr>
          </a:p>
        </p:txBody>
      </p:sp>
    </p:spTree>
    <p:extLst>
      <p:ext uri="{BB962C8B-B14F-4D97-AF65-F5344CB8AC3E}">
        <p14:creationId xmlns:p14="http://schemas.microsoft.com/office/powerpoint/2010/main" val="702130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E42830-783B-ED4D-BE21-32C59F03F632}"/>
              </a:ext>
            </a:extLst>
          </p:cNvPr>
          <p:cNvSpPr txBox="1"/>
          <p:nvPr/>
        </p:nvSpPr>
        <p:spPr>
          <a:xfrm>
            <a:off x="496992" y="972691"/>
            <a:ext cx="5599008" cy="1077218"/>
          </a:xfrm>
          <a:prstGeom prst="rect">
            <a:avLst/>
          </a:prstGeom>
          <a:noFill/>
        </p:spPr>
        <p:txBody>
          <a:bodyPr wrap="square" rtlCol="0">
            <a:spAutoFit/>
          </a:bodyPr>
          <a:lstStyle/>
          <a:p>
            <a:r>
              <a:rPr lang="en" altLang="zh-CN" sz="3200" b="1" dirty="0"/>
              <a:t>Experiments</a:t>
            </a:r>
          </a:p>
          <a:p>
            <a:endParaRPr lang="en" altLang="zh-CN" sz="3200" b="1" dirty="0"/>
          </a:p>
        </p:txBody>
      </p:sp>
      <p:pic>
        <p:nvPicPr>
          <p:cNvPr id="3" name="图片 2">
            <a:extLst>
              <a:ext uri="{FF2B5EF4-FFF2-40B4-BE49-F238E27FC236}">
                <a16:creationId xmlns:a16="http://schemas.microsoft.com/office/drawing/2014/main" id="{F6F06587-D6FA-5742-A299-49DE61701BBF}"/>
              </a:ext>
            </a:extLst>
          </p:cNvPr>
          <p:cNvPicPr>
            <a:picLocks noChangeAspect="1"/>
          </p:cNvPicPr>
          <p:nvPr/>
        </p:nvPicPr>
        <p:blipFill>
          <a:blip r:embed="rId2"/>
          <a:stretch>
            <a:fillRect/>
          </a:stretch>
        </p:blipFill>
        <p:spPr>
          <a:xfrm>
            <a:off x="6453292" y="95250"/>
            <a:ext cx="4940300" cy="2832100"/>
          </a:xfrm>
          <a:prstGeom prst="rect">
            <a:avLst/>
          </a:prstGeom>
        </p:spPr>
      </p:pic>
      <p:pic>
        <p:nvPicPr>
          <p:cNvPr id="6" name="图片 5">
            <a:extLst>
              <a:ext uri="{FF2B5EF4-FFF2-40B4-BE49-F238E27FC236}">
                <a16:creationId xmlns:a16="http://schemas.microsoft.com/office/drawing/2014/main" id="{D776FBD0-8D7B-DF4A-BBED-E59435DD00B7}"/>
              </a:ext>
            </a:extLst>
          </p:cNvPr>
          <p:cNvPicPr>
            <a:picLocks noChangeAspect="1"/>
          </p:cNvPicPr>
          <p:nvPr/>
        </p:nvPicPr>
        <p:blipFill>
          <a:blip r:embed="rId3"/>
          <a:stretch>
            <a:fillRect/>
          </a:stretch>
        </p:blipFill>
        <p:spPr>
          <a:xfrm>
            <a:off x="496992" y="2813050"/>
            <a:ext cx="10896600" cy="3949700"/>
          </a:xfrm>
          <a:prstGeom prst="rect">
            <a:avLst/>
          </a:prstGeom>
        </p:spPr>
      </p:pic>
      <p:sp>
        <p:nvSpPr>
          <p:cNvPr id="9" name="文本框 8">
            <a:extLst>
              <a:ext uri="{FF2B5EF4-FFF2-40B4-BE49-F238E27FC236}">
                <a16:creationId xmlns:a16="http://schemas.microsoft.com/office/drawing/2014/main" id="{EEF447E2-2EA4-A44C-90E3-8602916486B4}"/>
              </a:ext>
            </a:extLst>
          </p:cNvPr>
          <p:cNvSpPr txBox="1"/>
          <p:nvPr/>
        </p:nvSpPr>
        <p:spPr>
          <a:xfrm>
            <a:off x="496992" y="1901875"/>
            <a:ext cx="6096000" cy="646331"/>
          </a:xfrm>
          <a:prstGeom prst="rect">
            <a:avLst/>
          </a:prstGeom>
          <a:noFill/>
        </p:spPr>
        <p:txBody>
          <a:bodyPr wrap="square">
            <a:spAutoFit/>
          </a:bodyPr>
          <a:lstStyle/>
          <a:p>
            <a:r>
              <a:rPr lang="en" altLang="zh-CN" sz="1800" dirty="0">
                <a:solidFill>
                  <a:srgbClr val="0070C0"/>
                </a:solidFill>
                <a:effectLst/>
                <a:latin typeface="+mn-ea"/>
              </a:rPr>
              <a:t>Can HENIN improve the cyberbullying media session </a:t>
            </a:r>
            <a:r>
              <a:rPr lang="en" altLang="zh-CN" sz="1800" b="1" i="1" dirty="0">
                <a:solidFill>
                  <a:srgbClr val="0070C0"/>
                </a:solidFill>
                <a:effectLst/>
                <a:latin typeface="+mn-ea"/>
              </a:rPr>
              <a:t>classification performance</a:t>
            </a:r>
            <a:r>
              <a:rPr lang="zh-CN" altLang="en-US" sz="1800" b="1" i="1" dirty="0">
                <a:solidFill>
                  <a:srgbClr val="0070C0"/>
                </a:solidFill>
                <a:effectLst/>
                <a:latin typeface="+mn-ea"/>
              </a:rPr>
              <a:t> </a:t>
            </a:r>
            <a:r>
              <a:rPr lang="en" altLang="zh-CN" sz="1800" dirty="0">
                <a:solidFill>
                  <a:srgbClr val="0070C0"/>
                </a:solidFill>
                <a:effectLst/>
                <a:latin typeface="+mn-ea"/>
              </a:rPr>
              <a:t>? </a:t>
            </a:r>
            <a:endParaRPr lang="zh-CN" altLang="en-US" dirty="0">
              <a:solidFill>
                <a:srgbClr val="0070C0"/>
              </a:solidFill>
            </a:endParaRPr>
          </a:p>
        </p:txBody>
      </p:sp>
    </p:spTree>
    <p:extLst>
      <p:ext uri="{BB962C8B-B14F-4D97-AF65-F5344CB8AC3E}">
        <p14:creationId xmlns:p14="http://schemas.microsoft.com/office/powerpoint/2010/main" val="749657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E42830-783B-ED4D-BE21-32C59F03F632}"/>
              </a:ext>
            </a:extLst>
          </p:cNvPr>
          <p:cNvSpPr txBox="1"/>
          <p:nvPr/>
        </p:nvSpPr>
        <p:spPr>
          <a:xfrm>
            <a:off x="496992" y="972691"/>
            <a:ext cx="5599008" cy="1077218"/>
          </a:xfrm>
          <a:prstGeom prst="rect">
            <a:avLst/>
          </a:prstGeom>
          <a:noFill/>
        </p:spPr>
        <p:txBody>
          <a:bodyPr wrap="square" rtlCol="0">
            <a:spAutoFit/>
          </a:bodyPr>
          <a:lstStyle/>
          <a:p>
            <a:r>
              <a:rPr lang="en" altLang="zh-CN" sz="3200" b="1" dirty="0"/>
              <a:t>Experiments</a:t>
            </a:r>
          </a:p>
          <a:p>
            <a:endParaRPr lang="en" altLang="zh-CN" sz="3200" b="1" dirty="0"/>
          </a:p>
        </p:txBody>
      </p:sp>
      <p:sp>
        <p:nvSpPr>
          <p:cNvPr id="9" name="文本框 8">
            <a:extLst>
              <a:ext uri="{FF2B5EF4-FFF2-40B4-BE49-F238E27FC236}">
                <a16:creationId xmlns:a16="http://schemas.microsoft.com/office/drawing/2014/main" id="{EEF447E2-2EA4-A44C-90E3-8602916486B4}"/>
              </a:ext>
            </a:extLst>
          </p:cNvPr>
          <p:cNvSpPr txBox="1"/>
          <p:nvPr/>
        </p:nvSpPr>
        <p:spPr>
          <a:xfrm>
            <a:off x="496992" y="1901875"/>
            <a:ext cx="6096000" cy="369332"/>
          </a:xfrm>
          <a:prstGeom prst="rect">
            <a:avLst/>
          </a:prstGeom>
          <a:noFill/>
        </p:spPr>
        <p:txBody>
          <a:bodyPr wrap="square">
            <a:spAutoFit/>
          </a:bodyPr>
          <a:lstStyle/>
          <a:p>
            <a:r>
              <a:rPr lang="en" altLang="zh-CN" dirty="0">
                <a:solidFill>
                  <a:srgbClr val="0070C0"/>
                </a:solidFill>
                <a:latin typeface="+mn-ea"/>
              </a:rPr>
              <a:t>How effective is </a:t>
            </a:r>
            <a:r>
              <a:rPr lang="en" altLang="zh-CN" b="1" i="1" dirty="0">
                <a:solidFill>
                  <a:srgbClr val="0070C0"/>
                </a:solidFill>
                <a:latin typeface="+mn-ea"/>
              </a:rPr>
              <a:t>each component </a:t>
            </a:r>
            <a:r>
              <a:rPr lang="en" altLang="zh-CN" dirty="0">
                <a:solidFill>
                  <a:srgbClr val="0070C0"/>
                </a:solidFill>
                <a:latin typeface="+mn-ea"/>
              </a:rPr>
              <a:t>of HENIN?</a:t>
            </a:r>
            <a:endParaRPr lang="zh-CN" altLang="en-US" dirty="0">
              <a:solidFill>
                <a:srgbClr val="0070C0"/>
              </a:solidFill>
            </a:endParaRPr>
          </a:p>
        </p:txBody>
      </p:sp>
      <p:pic>
        <p:nvPicPr>
          <p:cNvPr id="5" name="图片 4">
            <a:extLst>
              <a:ext uri="{FF2B5EF4-FFF2-40B4-BE49-F238E27FC236}">
                <a16:creationId xmlns:a16="http://schemas.microsoft.com/office/drawing/2014/main" id="{91F457C1-463E-A141-B0B1-FE119D41D0FE}"/>
              </a:ext>
            </a:extLst>
          </p:cNvPr>
          <p:cNvPicPr>
            <a:picLocks noChangeAspect="1"/>
          </p:cNvPicPr>
          <p:nvPr/>
        </p:nvPicPr>
        <p:blipFill>
          <a:blip r:embed="rId2"/>
          <a:stretch>
            <a:fillRect/>
          </a:stretch>
        </p:blipFill>
        <p:spPr>
          <a:xfrm>
            <a:off x="647132" y="2710688"/>
            <a:ext cx="6584868" cy="3726688"/>
          </a:xfrm>
          <a:prstGeom prst="rect">
            <a:avLst/>
          </a:prstGeom>
        </p:spPr>
      </p:pic>
    </p:spTree>
    <p:extLst>
      <p:ext uri="{BB962C8B-B14F-4D97-AF65-F5344CB8AC3E}">
        <p14:creationId xmlns:p14="http://schemas.microsoft.com/office/powerpoint/2010/main" val="2189668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E42830-783B-ED4D-BE21-32C59F03F632}"/>
              </a:ext>
            </a:extLst>
          </p:cNvPr>
          <p:cNvSpPr txBox="1"/>
          <p:nvPr/>
        </p:nvSpPr>
        <p:spPr>
          <a:xfrm>
            <a:off x="496992" y="972691"/>
            <a:ext cx="5599008" cy="1077218"/>
          </a:xfrm>
          <a:prstGeom prst="rect">
            <a:avLst/>
          </a:prstGeom>
          <a:noFill/>
        </p:spPr>
        <p:txBody>
          <a:bodyPr wrap="square" rtlCol="0">
            <a:spAutoFit/>
          </a:bodyPr>
          <a:lstStyle/>
          <a:p>
            <a:r>
              <a:rPr lang="en" altLang="zh-CN" sz="3200" b="1" dirty="0"/>
              <a:t>Experiments</a:t>
            </a:r>
          </a:p>
          <a:p>
            <a:endParaRPr lang="en" altLang="zh-CN" sz="3200" b="1" dirty="0"/>
          </a:p>
        </p:txBody>
      </p:sp>
      <p:sp>
        <p:nvSpPr>
          <p:cNvPr id="9" name="文本框 8">
            <a:extLst>
              <a:ext uri="{FF2B5EF4-FFF2-40B4-BE49-F238E27FC236}">
                <a16:creationId xmlns:a16="http://schemas.microsoft.com/office/drawing/2014/main" id="{EEF447E2-2EA4-A44C-90E3-8602916486B4}"/>
              </a:ext>
            </a:extLst>
          </p:cNvPr>
          <p:cNvSpPr txBox="1"/>
          <p:nvPr/>
        </p:nvSpPr>
        <p:spPr>
          <a:xfrm>
            <a:off x="496992" y="1901875"/>
            <a:ext cx="6096000" cy="646331"/>
          </a:xfrm>
          <a:prstGeom prst="rect">
            <a:avLst/>
          </a:prstGeom>
          <a:noFill/>
        </p:spPr>
        <p:txBody>
          <a:bodyPr wrap="square">
            <a:spAutoFit/>
          </a:bodyPr>
          <a:lstStyle/>
          <a:p>
            <a:r>
              <a:rPr lang="en" altLang="zh-CN" dirty="0">
                <a:solidFill>
                  <a:srgbClr val="0070C0"/>
                </a:solidFill>
                <a:latin typeface="+mn-ea"/>
              </a:rPr>
              <a:t>Is HENIN able to perform accurate </a:t>
            </a:r>
            <a:r>
              <a:rPr lang="en" altLang="zh-CN" b="1" i="1" dirty="0">
                <a:solidFill>
                  <a:srgbClr val="0070C0"/>
                </a:solidFill>
                <a:latin typeface="+mn-ea"/>
              </a:rPr>
              <a:t>early</a:t>
            </a:r>
            <a:r>
              <a:rPr lang="en" altLang="zh-CN" i="1" dirty="0">
                <a:solidFill>
                  <a:srgbClr val="0070C0"/>
                </a:solidFill>
                <a:latin typeface="+mn-ea"/>
              </a:rPr>
              <a:t> </a:t>
            </a:r>
            <a:r>
              <a:rPr lang="en" altLang="zh-CN" dirty="0">
                <a:solidFill>
                  <a:srgbClr val="0070C0"/>
                </a:solidFill>
                <a:latin typeface="+mn-ea"/>
              </a:rPr>
              <a:t>detection of cyberbullying sessions? </a:t>
            </a:r>
            <a:endParaRPr lang="zh-CN" altLang="en-US" dirty="0">
              <a:solidFill>
                <a:srgbClr val="0070C0"/>
              </a:solidFill>
            </a:endParaRPr>
          </a:p>
        </p:txBody>
      </p:sp>
      <p:pic>
        <p:nvPicPr>
          <p:cNvPr id="3" name="图片 2">
            <a:extLst>
              <a:ext uri="{FF2B5EF4-FFF2-40B4-BE49-F238E27FC236}">
                <a16:creationId xmlns:a16="http://schemas.microsoft.com/office/drawing/2014/main" id="{D0A09346-1FE1-8C42-B626-E5483A7819D1}"/>
              </a:ext>
            </a:extLst>
          </p:cNvPr>
          <p:cNvPicPr>
            <a:picLocks noChangeAspect="1"/>
          </p:cNvPicPr>
          <p:nvPr/>
        </p:nvPicPr>
        <p:blipFill>
          <a:blip r:embed="rId2"/>
          <a:stretch>
            <a:fillRect/>
          </a:stretch>
        </p:blipFill>
        <p:spPr>
          <a:xfrm>
            <a:off x="6272108" y="374650"/>
            <a:ext cx="5422900" cy="6108700"/>
          </a:xfrm>
          <a:prstGeom prst="rect">
            <a:avLst/>
          </a:prstGeom>
        </p:spPr>
      </p:pic>
    </p:spTree>
    <p:extLst>
      <p:ext uri="{BB962C8B-B14F-4D97-AF65-F5344CB8AC3E}">
        <p14:creationId xmlns:p14="http://schemas.microsoft.com/office/powerpoint/2010/main" val="2127562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E42830-783B-ED4D-BE21-32C59F03F632}"/>
              </a:ext>
            </a:extLst>
          </p:cNvPr>
          <p:cNvSpPr txBox="1"/>
          <p:nvPr/>
        </p:nvSpPr>
        <p:spPr>
          <a:xfrm>
            <a:off x="496992" y="972691"/>
            <a:ext cx="5599008" cy="1077218"/>
          </a:xfrm>
          <a:prstGeom prst="rect">
            <a:avLst/>
          </a:prstGeom>
          <a:noFill/>
        </p:spPr>
        <p:txBody>
          <a:bodyPr wrap="square" rtlCol="0">
            <a:spAutoFit/>
          </a:bodyPr>
          <a:lstStyle/>
          <a:p>
            <a:r>
              <a:rPr lang="en" altLang="zh-CN" sz="3200" b="1" dirty="0"/>
              <a:t>Experiments</a:t>
            </a:r>
          </a:p>
          <a:p>
            <a:endParaRPr lang="en" altLang="zh-CN" sz="3200" b="1" dirty="0"/>
          </a:p>
        </p:txBody>
      </p:sp>
      <p:sp>
        <p:nvSpPr>
          <p:cNvPr id="9" name="文本框 8">
            <a:extLst>
              <a:ext uri="{FF2B5EF4-FFF2-40B4-BE49-F238E27FC236}">
                <a16:creationId xmlns:a16="http://schemas.microsoft.com/office/drawing/2014/main" id="{EEF447E2-2EA4-A44C-90E3-8602916486B4}"/>
              </a:ext>
            </a:extLst>
          </p:cNvPr>
          <p:cNvSpPr txBox="1"/>
          <p:nvPr/>
        </p:nvSpPr>
        <p:spPr>
          <a:xfrm>
            <a:off x="496992" y="1901875"/>
            <a:ext cx="6096000" cy="646331"/>
          </a:xfrm>
          <a:prstGeom prst="rect">
            <a:avLst/>
          </a:prstGeom>
          <a:noFill/>
        </p:spPr>
        <p:txBody>
          <a:bodyPr wrap="square">
            <a:spAutoFit/>
          </a:bodyPr>
          <a:lstStyle/>
          <a:p>
            <a:r>
              <a:rPr lang="en" altLang="zh-CN" dirty="0">
                <a:solidFill>
                  <a:srgbClr val="0070C0"/>
                </a:solidFill>
                <a:latin typeface="+mn-ea"/>
              </a:rPr>
              <a:t>Can HENIN highlight comments that can </a:t>
            </a:r>
            <a:r>
              <a:rPr lang="en" altLang="zh-CN" b="1" i="1" dirty="0">
                <a:solidFill>
                  <a:srgbClr val="0070C0"/>
                </a:solidFill>
                <a:latin typeface="+mn-ea"/>
              </a:rPr>
              <a:t>explain</a:t>
            </a:r>
            <a:r>
              <a:rPr lang="en" altLang="zh-CN" i="1" dirty="0">
                <a:solidFill>
                  <a:srgbClr val="0070C0"/>
                </a:solidFill>
                <a:latin typeface="+mn-ea"/>
              </a:rPr>
              <a:t> why </a:t>
            </a:r>
            <a:r>
              <a:rPr lang="en" altLang="zh-CN" dirty="0">
                <a:solidFill>
                  <a:srgbClr val="0070C0"/>
                </a:solidFill>
                <a:latin typeface="+mn-ea"/>
              </a:rPr>
              <a:t>a media session is detected as cyberbullying?</a:t>
            </a:r>
            <a:endParaRPr lang="zh-CN" altLang="en-US" dirty="0">
              <a:solidFill>
                <a:srgbClr val="0070C0"/>
              </a:solidFill>
            </a:endParaRPr>
          </a:p>
        </p:txBody>
      </p:sp>
      <p:pic>
        <p:nvPicPr>
          <p:cNvPr id="5" name="图片 4">
            <a:extLst>
              <a:ext uri="{FF2B5EF4-FFF2-40B4-BE49-F238E27FC236}">
                <a16:creationId xmlns:a16="http://schemas.microsoft.com/office/drawing/2014/main" id="{359A31F0-ED7B-0746-9842-08AEF0DD7D19}"/>
              </a:ext>
            </a:extLst>
          </p:cNvPr>
          <p:cNvPicPr>
            <a:picLocks noChangeAspect="1"/>
          </p:cNvPicPr>
          <p:nvPr/>
        </p:nvPicPr>
        <p:blipFill>
          <a:blip r:embed="rId2"/>
          <a:stretch>
            <a:fillRect/>
          </a:stretch>
        </p:blipFill>
        <p:spPr>
          <a:xfrm>
            <a:off x="6432550" y="2588945"/>
            <a:ext cx="5422900" cy="3441700"/>
          </a:xfrm>
          <a:prstGeom prst="rect">
            <a:avLst/>
          </a:prstGeom>
        </p:spPr>
      </p:pic>
      <p:sp>
        <p:nvSpPr>
          <p:cNvPr id="10" name="文本框 9">
            <a:extLst>
              <a:ext uri="{FF2B5EF4-FFF2-40B4-BE49-F238E27FC236}">
                <a16:creationId xmlns:a16="http://schemas.microsoft.com/office/drawing/2014/main" id="{C332D8E3-A27F-794D-91FD-1DDE8C0863FD}"/>
              </a:ext>
            </a:extLst>
          </p:cNvPr>
          <p:cNvSpPr txBox="1"/>
          <p:nvPr/>
        </p:nvSpPr>
        <p:spPr>
          <a:xfrm>
            <a:off x="496992" y="3322466"/>
            <a:ext cx="6096000" cy="1477328"/>
          </a:xfrm>
          <a:prstGeom prst="rect">
            <a:avLst/>
          </a:prstGeom>
          <a:noFill/>
        </p:spPr>
        <p:txBody>
          <a:bodyPr wrap="square">
            <a:spAutoFit/>
          </a:bodyPr>
          <a:lstStyle/>
          <a:p>
            <a:r>
              <a:rPr lang="en" altLang="zh-CN" sz="1800" dirty="0">
                <a:effectLst/>
                <a:latin typeface="CMR10"/>
              </a:rPr>
              <a:t>0 </a:t>
            </a:r>
            <a:r>
              <a:rPr lang="en" altLang="zh-CN" sz="1800" dirty="0">
                <a:effectLst/>
                <a:latin typeface="NimbusRomNo9L"/>
              </a:rPr>
              <a:t>means “not explainable at all”, </a:t>
            </a:r>
            <a:endParaRPr lang="en" altLang="zh-CN" dirty="0"/>
          </a:p>
          <a:p>
            <a:r>
              <a:rPr lang="en" altLang="zh-CN" sz="1800" dirty="0">
                <a:effectLst/>
                <a:latin typeface="CMR10"/>
              </a:rPr>
              <a:t>1 </a:t>
            </a:r>
            <a:r>
              <a:rPr lang="en" altLang="zh-CN" sz="1800" dirty="0">
                <a:effectLst/>
                <a:latin typeface="NimbusRomNo9L"/>
              </a:rPr>
              <a:t>means “not explainable”, </a:t>
            </a:r>
          </a:p>
          <a:p>
            <a:r>
              <a:rPr lang="en" altLang="zh-CN" sz="1800" dirty="0">
                <a:effectLst/>
                <a:latin typeface="CMR10"/>
              </a:rPr>
              <a:t>2 </a:t>
            </a:r>
            <a:r>
              <a:rPr lang="en" altLang="zh-CN" sz="1800" dirty="0">
                <a:effectLst/>
                <a:latin typeface="NimbusRomNo9L"/>
              </a:rPr>
              <a:t>means “neutral”, </a:t>
            </a:r>
            <a:endParaRPr lang="en" altLang="zh-CN" dirty="0"/>
          </a:p>
          <a:p>
            <a:r>
              <a:rPr lang="en" altLang="zh-CN" sz="1800" dirty="0">
                <a:effectLst/>
                <a:latin typeface="CMR10"/>
              </a:rPr>
              <a:t>3 </a:t>
            </a:r>
            <a:r>
              <a:rPr lang="en" altLang="zh-CN" sz="1800" dirty="0">
                <a:effectLst/>
                <a:latin typeface="NimbusRomNo9L"/>
              </a:rPr>
              <a:t>means “somewhat explainable”,  </a:t>
            </a:r>
          </a:p>
          <a:p>
            <a:r>
              <a:rPr lang="en" altLang="zh-CN" sz="1800" dirty="0">
                <a:effectLst/>
                <a:latin typeface="CMR10"/>
              </a:rPr>
              <a:t>4 </a:t>
            </a:r>
            <a:r>
              <a:rPr lang="en" altLang="zh-CN" sz="1800" dirty="0">
                <a:effectLst/>
                <a:latin typeface="NimbusRomNo9L"/>
              </a:rPr>
              <a:t>means “highly explainable (highly malicious). </a:t>
            </a:r>
            <a:endParaRPr lang="en" altLang="zh-CN" dirty="0"/>
          </a:p>
        </p:txBody>
      </p:sp>
      <p:sp>
        <p:nvSpPr>
          <p:cNvPr id="8" name="下箭头 7">
            <a:extLst>
              <a:ext uri="{FF2B5EF4-FFF2-40B4-BE49-F238E27FC236}">
                <a16:creationId xmlns:a16="http://schemas.microsoft.com/office/drawing/2014/main" id="{EE85C124-2CE8-C74E-AA2C-8934073D9635}"/>
              </a:ext>
            </a:extLst>
          </p:cNvPr>
          <p:cNvSpPr/>
          <p:nvPr/>
        </p:nvSpPr>
        <p:spPr>
          <a:xfrm>
            <a:off x="2609088" y="5064300"/>
            <a:ext cx="438912" cy="512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24A778F9-CCE5-6A4B-92D9-87CFEFD71E63}"/>
              </a:ext>
            </a:extLst>
          </p:cNvPr>
          <p:cNvSpPr txBox="1"/>
          <p:nvPr/>
        </p:nvSpPr>
        <p:spPr>
          <a:xfrm>
            <a:off x="1185840" y="5710983"/>
            <a:ext cx="6096000" cy="369332"/>
          </a:xfrm>
          <a:prstGeom prst="rect">
            <a:avLst/>
          </a:prstGeom>
          <a:noFill/>
        </p:spPr>
        <p:txBody>
          <a:bodyPr wrap="square">
            <a:spAutoFit/>
          </a:bodyPr>
          <a:lstStyle/>
          <a:p>
            <a:r>
              <a:rPr lang="zh-CN" altLang="en" dirty="0">
                <a:latin typeface="+mn-ea"/>
              </a:rPr>
              <a:t>得到</a:t>
            </a:r>
            <a:r>
              <a:rPr lang="zh-CN" altLang="en-US" dirty="0">
                <a:latin typeface="+mn-ea"/>
              </a:rPr>
              <a:t>最具有可解释性的</a:t>
            </a:r>
            <a:r>
              <a:rPr lang="en-US" altLang="zh-CN" dirty="0" err="1">
                <a:latin typeface="+mn-ea"/>
              </a:rPr>
              <a:t>topk</a:t>
            </a:r>
            <a:r>
              <a:rPr lang="zh-CN" altLang="en-US" dirty="0">
                <a:latin typeface="+mn-ea"/>
              </a:rPr>
              <a:t>个评论</a:t>
            </a:r>
            <a:endParaRPr lang="zh-CN" altLang="en-US" dirty="0"/>
          </a:p>
        </p:txBody>
      </p:sp>
    </p:spTree>
    <p:extLst>
      <p:ext uri="{BB962C8B-B14F-4D97-AF65-F5344CB8AC3E}">
        <p14:creationId xmlns:p14="http://schemas.microsoft.com/office/powerpoint/2010/main" val="4013075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E42830-783B-ED4D-BE21-32C59F03F632}"/>
              </a:ext>
            </a:extLst>
          </p:cNvPr>
          <p:cNvSpPr txBox="1"/>
          <p:nvPr/>
        </p:nvSpPr>
        <p:spPr>
          <a:xfrm>
            <a:off x="496992" y="972691"/>
            <a:ext cx="5599008" cy="1077218"/>
          </a:xfrm>
          <a:prstGeom prst="rect">
            <a:avLst/>
          </a:prstGeom>
          <a:noFill/>
        </p:spPr>
        <p:txBody>
          <a:bodyPr wrap="square" rtlCol="0">
            <a:spAutoFit/>
          </a:bodyPr>
          <a:lstStyle/>
          <a:p>
            <a:r>
              <a:rPr lang="en" altLang="zh-CN" sz="3200" b="1" dirty="0"/>
              <a:t>Case</a:t>
            </a:r>
            <a:r>
              <a:rPr lang="zh-CN" altLang="en-US" sz="3200" b="1" dirty="0"/>
              <a:t> </a:t>
            </a:r>
            <a:r>
              <a:rPr lang="en-US" altLang="zh-CN" sz="3200" b="1" dirty="0"/>
              <a:t>Study</a:t>
            </a:r>
            <a:endParaRPr lang="en" altLang="zh-CN" sz="3200" b="1" dirty="0"/>
          </a:p>
          <a:p>
            <a:endParaRPr lang="en" altLang="zh-CN" sz="3200" b="1" dirty="0"/>
          </a:p>
        </p:txBody>
      </p:sp>
      <p:pic>
        <p:nvPicPr>
          <p:cNvPr id="3" name="图片 2">
            <a:extLst>
              <a:ext uri="{FF2B5EF4-FFF2-40B4-BE49-F238E27FC236}">
                <a16:creationId xmlns:a16="http://schemas.microsoft.com/office/drawing/2014/main" id="{E5ADBD16-A461-EC49-8FD7-36E4F574B5B7}"/>
              </a:ext>
            </a:extLst>
          </p:cNvPr>
          <p:cNvPicPr>
            <a:picLocks noChangeAspect="1"/>
          </p:cNvPicPr>
          <p:nvPr/>
        </p:nvPicPr>
        <p:blipFill>
          <a:blip r:embed="rId2"/>
          <a:stretch>
            <a:fillRect/>
          </a:stretch>
        </p:blipFill>
        <p:spPr>
          <a:xfrm>
            <a:off x="496992" y="1970691"/>
            <a:ext cx="7342310" cy="4367659"/>
          </a:xfrm>
          <a:prstGeom prst="rect">
            <a:avLst/>
          </a:prstGeom>
        </p:spPr>
      </p:pic>
    </p:spTree>
    <p:extLst>
      <p:ext uri="{BB962C8B-B14F-4D97-AF65-F5344CB8AC3E}">
        <p14:creationId xmlns:p14="http://schemas.microsoft.com/office/powerpoint/2010/main" val="428962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3086100" cy="584775"/>
          </a:xfrm>
          <a:prstGeom prst="rect">
            <a:avLst/>
          </a:prstGeom>
          <a:noFill/>
        </p:spPr>
        <p:txBody>
          <a:bodyPr wrap="square" rtlCol="0">
            <a:spAutoFit/>
          </a:bodyPr>
          <a:lstStyle/>
          <a:p>
            <a:r>
              <a:rPr kumimoji="1" lang="en-US" altLang="zh-CN" sz="3200" b="1" dirty="0"/>
              <a:t>Introduction</a:t>
            </a:r>
            <a:endParaRPr kumimoji="1" lang="zh-CN" altLang="en-US" sz="3200" b="1" dirty="0"/>
          </a:p>
        </p:txBody>
      </p:sp>
      <p:sp>
        <p:nvSpPr>
          <p:cNvPr id="7" name="文本框 6">
            <a:extLst>
              <a:ext uri="{FF2B5EF4-FFF2-40B4-BE49-F238E27FC236}">
                <a16:creationId xmlns:a16="http://schemas.microsoft.com/office/drawing/2014/main" id="{EA963B3C-14B6-AB48-A6B9-D14D2E91D5AC}"/>
              </a:ext>
            </a:extLst>
          </p:cNvPr>
          <p:cNvSpPr txBox="1"/>
          <p:nvPr/>
        </p:nvSpPr>
        <p:spPr>
          <a:xfrm>
            <a:off x="762000" y="2095500"/>
            <a:ext cx="9779000"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t>假新闻：假借新闻报道形式传播的错误虚假、耸人听闻的信息</a:t>
            </a:r>
            <a:endParaRPr lang="en-US" altLang="zh-CN" sz="2400" dirty="0"/>
          </a:p>
          <a:p>
            <a:pPr>
              <a:lnSpc>
                <a:spcPct val="150000"/>
              </a:lnSpc>
            </a:pPr>
            <a:endParaRPr lang="en-US" altLang="zh-CN" sz="2400" dirty="0"/>
          </a:p>
          <a:p>
            <a:pPr marL="342900" indent="-342900">
              <a:lnSpc>
                <a:spcPct val="150000"/>
              </a:lnSpc>
              <a:buFont typeface="Arial" panose="020B0604020202020204" pitchFamily="34" charset="0"/>
              <a:buChar char="•"/>
            </a:pPr>
            <a:r>
              <a:rPr lang="zh-CN" altLang="en-US" sz="2400" dirty="0"/>
              <a:t>假新闻的广泛转播会误导公众，并未某些团体或政党带来不公正的政治、经济或心理利益</a:t>
            </a:r>
          </a:p>
          <a:p>
            <a:br>
              <a:rPr lang="zh-CN" altLang="en-US" dirty="0"/>
            </a:br>
            <a:endParaRPr lang="zh-CN" altLang="en-US" dirty="0"/>
          </a:p>
        </p:txBody>
      </p:sp>
    </p:spTree>
    <p:extLst>
      <p:ext uri="{BB962C8B-B14F-4D97-AF65-F5344CB8AC3E}">
        <p14:creationId xmlns:p14="http://schemas.microsoft.com/office/powerpoint/2010/main" val="1654150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E42830-783B-ED4D-BE21-32C59F03F632}"/>
              </a:ext>
            </a:extLst>
          </p:cNvPr>
          <p:cNvSpPr txBox="1"/>
          <p:nvPr/>
        </p:nvSpPr>
        <p:spPr>
          <a:xfrm>
            <a:off x="496992" y="972691"/>
            <a:ext cx="8710070" cy="1569660"/>
          </a:xfrm>
          <a:prstGeom prst="rect">
            <a:avLst/>
          </a:prstGeom>
          <a:noFill/>
        </p:spPr>
        <p:txBody>
          <a:bodyPr wrap="square" rtlCol="0">
            <a:spAutoFit/>
          </a:bodyPr>
          <a:lstStyle/>
          <a:p>
            <a:r>
              <a:rPr lang="en" altLang="zh-CN" sz="3200" b="1" dirty="0">
                <a:latin typeface="+mn-ea"/>
              </a:rPr>
              <a:t>HENIN Hyperparameter Analysis </a:t>
            </a:r>
          </a:p>
          <a:p>
            <a:endParaRPr lang="en" altLang="zh-CN" sz="3200" b="1" dirty="0"/>
          </a:p>
          <a:p>
            <a:endParaRPr lang="en" altLang="zh-CN" sz="3200" b="1" dirty="0"/>
          </a:p>
        </p:txBody>
      </p:sp>
      <p:pic>
        <p:nvPicPr>
          <p:cNvPr id="5" name="图片 4">
            <a:extLst>
              <a:ext uri="{FF2B5EF4-FFF2-40B4-BE49-F238E27FC236}">
                <a16:creationId xmlns:a16="http://schemas.microsoft.com/office/drawing/2014/main" id="{97003AC4-8103-0F40-A866-C2796A2E8964}"/>
              </a:ext>
            </a:extLst>
          </p:cNvPr>
          <p:cNvPicPr>
            <a:picLocks noChangeAspect="1"/>
          </p:cNvPicPr>
          <p:nvPr/>
        </p:nvPicPr>
        <p:blipFill>
          <a:blip r:embed="rId2"/>
          <a:stretch>
            <a:fillRect/>
          </a:stretch>
        </p:blipFill>
        <p:spPr>
          <a:xfrm>
            <a:off x="3533008" y="1904614"/>
            <a:ext cx="5125983" cy="4822071"/>
          </a:xfrm>
          <a:prstGeom prst="rect">
            <a:avLst/>
          </a:prstGeom>
        </p:spPr>
      </p:pic>
    </p:spTree>
    <p:extLst>
      <p:ext uri="{BB962C8B-B14F-4D97-AF65-F5344CB8AC3E}">
        <p14:creationId xmlns:p14="http://schemas.microsoft.com/office/powerpoint/2010/main" val="1308389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E42830-783B-ED4D-BE21-32C59F03F632}"/>
              </a:ext>
            </a:extLst>
          </p:cNvPr>
          <p:cNvSpPr txBox="1"/>
          <p:nvPr/>
        </p:nvSpPr>
        <p:spPr>
          <a:xfrm>
            <a:off x="891130" y="972691"/>
            <a:ext cx="8710070" cy="1569660"/>
          </a:xfrm>
          <a:prstGeom prst="rect">
            <a:avLst/>
          </a:prstGeom>
          <a:noFill/>
        </p:spPr>
        <p:txBody>
          <a:bodyPr wrap="square" rtlCol="0">
            <a:spAutoFit/>
          </a:bodyPr>
          <a:lstStyle/>
          <a:p>
            <a:r>
              <a:rPr lang="en" altLang="zh-CN" sz="3200" b="1" dirty="0">
                <a:latin typeface="+mn-ea"/>
              </a:rPr>
              <a:t>Conclusion</a:t>
            </a:r>
          </a:p>
          <a:p>
            <a:endParaRPr lang="en" altLang="zh-CN" sz="3200" b="1" dirty="0"/>
          </a:p>
          <a:p>
            <a:endParaRPr lang="en" altLang="zh-CN" sz="3200" b="1" dirty="0"/>
          </a:p>
        </p:txBody>
      </p:sp>
      <p:sp>
        <p:nvSpPr>
          <p:cNvPr id="2" name="文本框 1">
            <a:extLst>
              <a:ext uri="{FF2B5EF4-FFF2-40B4-BE49-F238E27FC236}">
                <a16:creationId xmlns:a16="http://schemas.microsoft.com/office/drawing/2014/main" id="{993932CD-C624-4F4C-8A3C-D7091479A945}"/>
              </a:ext>
            </a:extLst>
          </p:cNvPr>
          <p:cNvSpPr txBox="1"/>
          <p:nvPr/>
        </p:nvSpPr>
        <p:spPr>
          <a:xfrm>
            <a:off x="891130" y="2191991"/>
            <a:ext cx="9916510" cy="4247317"/>
          </a:xfrm>
          <a:prstGeom prst="rect">
            <a:avLst/>
          </a:prstGeom>
          <a:noFill/>
        </p:spPr>
        <p:txBody>
          <a:bodyPr wrap="square" rtlCol="0">
            <a:spAutoFit/>
          </a:bodyPr>
          <a:lstStyle/>
          <a:p>
            <a:pPr marL="342900" indent="-342900">
              <a:lnSpc>
                <a:spcPct val="150000"/>
              </a:lnSpc>
              <a:buAutoNum type="arabicPeriod"/>
            </a:pPr>
            <a:r>
              <a:rPr kumimoji="1" lang="zh-CN" altLang="en-US" sz="2800" dirty="0"/>
              <a:t>提出了</a:t>
            </a:r>
            <a:r>
              <a:rPr kumimoji="1" lang="en-US" altLang="zh-CN" sz="2800" dirty="0"/>
              <a:t>HENIN</a:t>
            </a:r>
            <a:r>
              <a:rPr kumimoji="1" lang="zh-CN" altLang="en-US" sz="2800" dirty="0"/>
              <a:t>，从贴文，评论，贴文和评论的共同注意力，基于图的会话和贴文的交互学习特征表示</a:t>
            </a:r>
            <a:endParaRPr kumimoji="1" lang="en-US" altLang="zh-CN" sz="2800" dirty="0"/>
          </a:p>
          <a:p>
            <a:pPr marL="342900" indent="-342900">
              <a:lnSpc>
                <a:spcPct val="150000"/>
              </a:lnSpc>
              <a:buAutoNum type="arabicPeriod"/>
            </a:pPr>
            <a:r>
              <a:rPr lang="zh-CN" altLang="en-US" sz="2800" dirty="0">
                <a:solidFill>
                  <a:srgbClr val="000000"/>
                </a:solidFill>
              </a:rPr>
              <a:t>实验证明，</a:t>
            </a:r>
            <a:r>
              <a:rPr kumimoji="1" lang="en-US" altLang="zh-CN" sz="2800" dirty="0"/>
              <a:t> HENIN</a:t>
            </a:r>
            <a:r>
              <a:rPr lang="zh-CN" altLang="en-US" sz="2800" dirty="0">
                <a:solidFill>
                  <a:srgbClr val="000000"/>
                </a:solidFill>
              </a:rPr>
              <a:t>具有强大的有效性和可解释性</a:t>
            </a:r>
            <a:endParaRPr lang="en-US" altLang="zh-CN" sz="2800" dirty="0">
              <a:solidFill>
                <a:srgbClr val="000000"/>
              </a:solidFill>
            </a:endParaRPr>
          </a:p>
          <a:p>
            <a:pPr marL="342900" indent="-342900">
              <a:lnSpc>
                <a:spcPct val="150000"/>
              </a:lnSpc>
              <a:buAutoNum type="arabicPeriod"/>
            </a:pPr>
            <a:r>
              <a:rPr kumimoji="1" lang="zh-CN" altLang="en-US" sz="2800" dirty="0">
                <a:solidFill>
                  <a:srgbClr val="000000"/>
                </a:solidFill>
              </a:rPr>
              <a:t>实验证明，</a:t>
            </a:r>
            <a:r>
              <a:rPr kumimoji="1" lang="zh-CN" altLang="en-US" sz="2800" dirty="0"/>
              <a:t>基于图的会话和贴文的交互对模型的性能贡献最大，鼓励未来的研究开发更先进的图神经网络以更好地表示异构信息之间的相互作用</a:t>
            </a:r>
            <a:endParaRPr kumimoji="1" lang="en-US" altLang="zh-CN" sz="2800" dirty="0"/>
          </a:p>
          <a:p>
            <a:pPr marL="342900" indent="-342900">
              <a:buAutoNum type="arabicPeriod"/>
            </a:pPr>
            <a:endParaRPr kumimoji="1" lang="zh-CN" altLang="en-US" dirty="0"/>
          </a:p>
        </p:txBody>
      </p:sp>
    </p:spTree>
    <p:extLst>
      <p:ext uri="{BB962C8B-B14F-4D97-AF65-F5344CB8AC3E}">
        <p14:creationId xmlns:p14="http://schemas.microsoft.com/office/powerpoint/2010/main" val="414658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3086100" cy="584775"/>
          </a:xfrm>
          <a:prstGeom prst="rect">
            <a:avLst/>
          </a:prstGeom>
          <a:noFill/>
        </p:spPr>
        <p:txBody>
          <a:bodyPr wrap="square" rtlCol="0">
            <a:spAutoFit/>
          </a:bodyPr>
          <a:lstStyle/>
          <a:p>
            <a:r>
              <a:rPr kumimoji="1" lang="en-US" altLang="zh-CN" sz="3200" b="1" dirty="0"/>
              <a:t>Introduction</a:t>
            </a:r>
            <a:endParaRPr kumimoji="1" lang="zh-CN" altLang="en-US" sz="3200" b="1" dirty="0"/>
          </a:p>
        </p:txBody>
      </p:sp>
      <p:sp>
        <p:nvSpPr>
          <p:cNvPr id="5" name="文本框 4">
            <a:extLst>
              <a:ext uri="{FF2B5EF4-FFF2-40B4-BE49-F238E27FC236}">
                <a16:creationId xmlns:a16="http://schemas.microsoft.com/office/drawing/2014/main" id="{113AE038-2523-F642-A1CF-75D8C39921F9}"/>
              </a:ext>
            </a:extLst>
          </p:cNvPr>
          <p:cNvSpPr txBox="1"/>
          <p:nvPr/>
        </p:nvSpPr>
        <p:spPr>
          <a:xfrm>
            <a:off x="762000" y="1739900"/>
            <a:ext cx="5016500" cy="461665"/>
          </a:xfrm>
          <a:prstGeom prst="rect">
            <a:avLst/>
          </a:prstGeom>
          <a:noFill/>
        </p:spPr>
        <p:txBody>
          <a:bodyPr wrap="square" rtlCol="0">
            <a:spAutoFit/>
          </a:bodyPr>
          <a:lstStyle/>
          <a:p>
            <a:r>
              <a:rPr lang="zh-CN" altLang="en-US" sz="2400" b="1" dirty="0"/>
              <a:t>假新闻检测问题存在的挑战</a:t>
            </a:r>
            <a:endParaRPr kumimoji="1" lang="zh-CN" altLang="en-US" sz="2400" b="1" dirty="0"/>
          </a:p>
        </p:txBody>
      </p:sp>
      <p:sp>
        <p:nvSpPr>
          <p:cNvPr id="7" name="文本框 6">
            <a:extLst>
              <a:ext uri="{FF2B5EF4-FFF2-40B4-BE49-F238E27FC236}">
                <a16:creationId xmlns:a16="http://schemas.microsoft.com/office/drawing/2014/main" id="{EA963B3C-14B6-AB48-A6B9-D14D2E91D5AC}"/>
              </a:ext>
            </a:extLst>
          </p:cNvPr>
          <p:cNvSpPr txBox="1"/>
          <p:nvPr/>
        </p:nvSpPr>
        <p:spPr>
          <a:xfrm>
            <a:off x="762000" y="2501900"/>
            <a:ext cx="9779000" cy="45243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t>首先，现有的基于内容的方法要求文档是长文本，例如新闻文章，这样可以更好地学习单词和句子的表示。然而，社交媒体上的推文通常是短文，这产生了严重的数据稀疏问题。</a:t>
            </a:r>
            <a:endParaRPr lang="en-US" altLang="zh-CN" sz="2400" dirty="0"/>
          </a:p>
          <a:p>
            <a:pPr marL="342900" indent="-342900">
              <a:lnSpc>
                <a:spcPct val="150000"/>
              </a:lnSpc>
              <a:buFont typeface="Arial" panose="020B0604020202020204" pitchFamily="34" charset="0"/>
              <a:buChar char="•"/>
            </a:pPr>
            <a:endParaRPr lang="zh-CN" altLang="en-US" sz="2400" dirty="0"/>
          </a:p>
          <a:p>
            <a:pPr marL="342900" indent="-342900">
              <a:lnSpc>
                <a:spcPct val="150000"/>
              </a:lnSpc>
              <a:buFont typeface="Arial" panose="020B0604020202020204" pitchFamily="34" charset="0"/>
              <a:buChar char="•"/>
            </a:pPr>
            <a:r>
              <a:rPr lang="zh-CN" altLang="en-US" sz="2400" dirty="0"/>
              <a:t>其次，一些先进的模型需要为每个新闻故事收集丰富的用户评论，以了解转发者的意见，这通常为识别假新闻提供有力的证据。然而，社交媒体上的大多数用户倾向于简单地转发源故事而不留下任何评论。</a:t>
            </a:r>
          </a:p>
          <a:p>
            <a:br>
              <a:rPr lang="zh-CN" altLang="en-US" dirty="0"/>
            </a:br>
            <a:endParaRPr lang="zh-CN" altLang="en-US" dirty="0"/>
          </a:p>
        </p:txBody>
      </p:sp>
    </p:spTree>
    <p:extLst>
      <p:ext uri="{BB962C8B-B14F-4D97-AF65-F5344CB8AC3E}">
        <p14:creationId xmlns:p14="http://schemas.microsoft.com/office/powerpoint/2010/main" val="132115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3086100" cy="584775"/>
          </a:xfrm>
          <a:prstGeom prst="rect">
            <a:avLst/>
          </a:prstGeom>
          <a:noFill/>
        </p:spPr>
        <p:txBody>
          <a:bodyPr wrap="square" rtlCol="0">
            <a:spAutoFit/>
          </a:bodyPr>
          <a:lstStyle/>
          <a:p>
            <a:r>
              <a:rPr kumimoji="1" lang="en-US" altLang="zh-CN" sz="3200" b="1" dirty="0"/>
              <a:t>Introduction</a:t>
            </a:r>
            <a:endParaRPr kumimoji="1" lang="zh-CN" altLang="en-US" sz="3200" b="1" dirty="0"/>
          </a:p>
        </p:txBody>
      </p:sp>
      <p:sp>
        <p:nvSpPr>
          <p:cNvPr id="5" name="文本框 4">
            <a:extLst>
              <a:ext uri="{FF2B5EF4-FFF2-40B4-BE49-F238E27FC236}">
                <a16:creationId xmlns:a16="http://schemas.microsoft.com/office/drawing/2014/main" id="{113AE038-2523-F642-A1CF-75D8C39921F9}"/>
              </a:ext>
            </a:extLst>
          </p:cNvPr>
          <p:cNvSpPr txBox="1"/>
          <p:nvPr/>
        </p:nvSpPr>
        <p:spPr>
          <a:xfrm>
            <a:off x="762000" y="1739900"/>
            <a:ext cx="5016500" cy="461665"/>
          </a:xfrm>
          <a:prstGeom prst="rect">
            <a:avLst/>
          </a:prstGeom>
          <a:noFill/>
        </p:spPr>
        <p:txBody>
          <a:bodyPr wrap="square" rtlCol="0">
            <a:spAutoFit/>
          </a:bodyPr>
          <a:lstStyle/>
          <a:p>
            <a:r>
              <a:rPr lang="zh-CN" altLang="en-US" sz="2400" b="1" dirty="0"/>
              <a:t>假新闻检测问题存在的挑战</a:t>
            </a:r>
            <a:endParaRPr kumimoji="1" lang="zh-CN" altLang="en-US" sz="2400" b="1" dirty="0"/>
          </a:p>
        </p:txBody>
      </p:sp>
      <p:sp>
        <p:nvSpPr>
          <p:cNvPr id="7" name="文本框 6">
            <a:extLst>
              <a:ext uri="{FF2B5EF4-FFF2-40B4-BE49-F238E27FC236}">
                <a16:creationId xmlns:a16="http://schemas.microsoft.com/office/drawing/2014/main" id="{EA963B3C-14B6-AB48-A6B9-D14D2E91D5AC}"/>
              </a:ext>
            </a:extLst>
          </p:cNvPr>
          <p:cNvSpPr txBox="1"/>
          <p:nvPr/>
        </p:nvSpPr>
        <p:spPr>
          <a:xfrm>
            <a:off x="762000" y="2501900"/>
            <a:ext cx="9779000" cy="48013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t>一些研究认为社交网络中信息级联的途径（即转发）对错误信息的分类很有帮助，从而学习基于树状传播结构的表征。然而，由于隐私问题，在大多数时候获得转发的扩散结构是很昂贵的。许多用户选择隐藏或删除社会互动的记录。</a:t>
            </a:r>
            <a:endParaRPr lang="en-US" altLang="zh-CN" sz="2400" dirty="0"/>
          </a:p>
          <a:p>
            <a:pPr marL="342900" indent="-342900">
              <a:lnSpc>
                <a:spcPct val="150000"/>
              </a:lnSpc>
              <a:buFont typeface="Arial" panose="020B0604020202020204" pitchFamily="34" charset="0"/>
              <a:buChar char="•"/>
            </a:pPr>
            <a:endParaRPr lang="zh-CN" altLang="en-US" sz="2400" dirty="0"/>
          </a:p>
          <a:p>
            <a:pPr marL="342900" indent="-342900">
              <a:lnSpc>
                <a:spcPct val="150000"/>
              </a:lnSpc>
              <a:buFont typeface="Arial" panose="020B0604020202020204" pitchFamily="34" charset="0"/>
              <a:buChar char="•"/>
            </a:pPr>
            <a:r>
              <a:rPr lang="zh-CN" altLang="en-US" sz="2400" dirty="0"/>
              <a:t>如果服务提供商或政府机构希望检查谁是支持假新闻的可疑用户，以及他们在制造假新闻时关注哪些话题，现有模型无法提供解释。</a:t>
            </a:r>
          </a:p>
          <a:p>
            <a:br>
              <a:rPr lang="zh-CN" altLang="en-US" dirty="0"/>
            </a:br>
            <a:br>
              <a:rPr lang="zh-CN" altLang="en-US" dirty="0"/>
            </a:br>
            <a:endParaRPr lang="zh-CN" altLang="en-US" dirty="0"/>
          </a:p>
        </p:txBody>
      </p:sp>
    </p:spTree>
    <p:extLst>
      <p:ext uri="{BB962C8B-B14F-4D97-AF65-F5344CB8AC3E}">
        <p14:creationId xmlns:p14="http://schemas.microsoft.com/office/powerpoint/2010/main" val="376596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3086100" cy="584775"/>
          </a:xfrm>
          <a:prstGeom prst="rect">
            <a:avLst/>
          </a:prstGeom>
          <a:noFill/>
        </p:spPr>
        <p:txBody>
          <a:bodyPr wrap="square" rtlCol="0">
            <a:spAutoFit/>
          </a:bodyPr>
          <a:lstStyle/>
          <a:p>
            <a:r>
              <a:rPr kumimoji="1" lang="en-US" altLang="zh-CN" sz="3200" b="1" dirty="0"/>
              <a:t>Introduction</a:t>
            </a:r>
            <a:endParaRPr kumimoji="1" lang="zh-CN" altLang="en-US" sz="3200" b="1" dirty="0"/>
          </a:p>
        </p:txBody>
      </p:sp>
      <p:sp>
        <p:nvSpPr>
          <p:cNvPr id="7" name="文本框 6">
            <a:extLst>
              <a:ext uri="{FF2B5EF4-FFF2-40B4-BE49-F238E27FC236}">
                <a16:creationId xmlns:a16="http://schemas.microsoft.com/office/drawing/2014/main" id="{EA963B3C-14B6-AB48-A6B9-D14D2E91D5AC}"/>
              </a:ext>
            </a:extLst>
          </p:cNvPr>
          <p:cNvSpPr txBox="1"/>
          <p:nvPr/>
        </p:nvSpPr>
        <p:spPr>
          <a:xfrm>
            <a:off x="762000" y="1612900"/>
            <a:ext cx="9779000" cy="6001643"/>
          </a:xfrm>
          <a:prstGeom prst="rect">
            <a:avLst/>
          </a:prstGeom>
          <a:noFill/>
        </p:spPr>
        <p:txBody>
          <a:bodyPr wrap="square" rtlCol="0">
            <a:spAutoFit/>
          </a:bodyPr>
          <a:lstStyle/>
          <a:p>
            <a:pPr>
              <a:lnSpc>
                <a:spcPct val="125000"/>
              </a:lnSpc>
            </a:pPr>
            <a:r>
              <a:rPr lang="zh-CN" altLang="en-US" sz="2400" b="1" dirty="0"/>
              <a:t>社交媒体上更现实的场景下的假新闻检测：</a:t>
            </a:r>
            <a:endParaRPr lang="en-US" altLang="zh-CN" sz="2400" b="1" dirty="0"/>
          </a:p>
          <a:p>
            <a:pPr>
              <a:lnSpc>
                <a:spcPct val="125000"/>
              </a:lnSpc>
            </a:pPr>
            <a:endParaRPr lang="en-US" altLang="zh-CN" sz="2400" b="1" dirty="0"/>
          </a:p>
          <a:p>
            <a:pPr>
              <a:lnSpc>
                <a:spcPct val="125000"/>
              </a:lnSpc>
            </a:pPr>
            <a:r>
              <a:rPr lang="zh-CN" altLang="en-US" sz="2400" dirty="0"/>
              <a:t>我们预测一个源推特故事是否是假的，只给定其</a:t>
            </a:r>
            <a:r>
              <a:rPr lang="zh-CN" altLang="en-US" sz="2400" b="1" dirty="0"/>
              <a:t>简短的文本内容</a:t>
            </a:r>
            <a:r>
              <a:rPr lang="zh-CN" altLang="en-US" sz="2400" dirty="0"/>
              <a:t>和</a:t>
            </a:r>
            <a:r>
              <a:rPr lang="zh-CN" altLang="en-US" sz="2400" b="1" dirty="0"/>
              <a:t>用户的转发序列</a:t>
            </a:r>
            <a:r>
              <a:rPr lang="zh-CN" altLang="en-US" sz="2400" dirty="0"/>
              <a:t>，以及</a:t>
            </a:r>
            <a:r>
              <a:rPr lang="zh-CN" altLang="en-US" sz="2400" b="1" dirty="0"/>
              <a:t>用户资料</a:t>
            </a:r>
            <a:r>
              <a:rPr lang="zh-CN" altLang="en-US" sz="2400" dirty="0"/>
              <a:t>。也就是说，在三种情况下检测假新闻：</a:t>
            </a:r>
          </a:p>
          <a:p>
            <a:pPr>
              <a:lnSpc>
                <a:spcPct val="125000"/>
              </a:lnSpc>
            </a:pPr>
            <a:r>
              <a:rPr lang="en-US" altLang="zh-CN" sz="2400" dirty="0"/>
              <a:t>(</a:t>
            </a:r>
            <a:r>
              <a:rPr lang="en" altLang="zh-CN" sz="2400" dirty="0"/>
              <a:t>a) </a:t>
            </a:r>
            <a:r>
              <a:rPr lang="zh-CN" altLang="en-US" sz="2400" dirty="0"/>
              <a:t>短文本的源推特。</a:t>
            </a:r>
          </a:p>
          <a:p>
            <a:pPr>
              <a:lnSpc>
                <a:spcPct val="125000"/>
              </a:lnSpc>
            </a:pPr>
            <a:r>
              <a:rPr lang="en-US" altLang="zh-CN" sz="2400" dirty="0"/>
              <a:t>(</a:t>
            </a:r>
            <a:r>
              <a:rPr lang="en" altLang="zh-CN" sz="2400" dirty="0"/>
              <a:t>b) </a:t>
            </a:r>
            <a:r>
              <a:rPr lang="zh-CN" altLang="en-US" sz="2400" dirty="0"/>
              <a:t>没有用户评论的文本。</a:t>
            </a:r>
          </a:p>
          <a:p>
            <a:pPr>
              <a:lnSpc>
                <a:spcPct val="125000"/>
              </a:lnSpc>
            </a:pPr>
            <a:r>
              <a:rPr lang="en-US" altLang="zh-CN" sz="2400" dirty="0"/>
              <a:t>(</a:t>
            </a:r>
            <a:r>
              <a:rPr lang="en" altLang="zh-CN" sz="2400" dirty="0"/>
              <a:t>c) </a:t>
            </a:r>
            <a:r>
              <a:rPr lang="zh-CN" altLang="en-US" sz="2400" dirty="0"/>
              <a:t>没有社会网络和扩散网络的网络结构。</a:t>
            </a:r>
            <a:endParaRPr lang="en-US" altLang="zh-CN" sz="2400" dirty="0"/>
          </a:p>
          <a:p>
            <a:pPr>
              <a:lnSpc>
                <a:spcPct val="125000"/>
              </a:lnSpc>
            </a:pPr>
            <a:endParaRPr lang="zh-CN" altLang="en-US" sz="2400" dirty="0"/>
          </a:p>
          <a:p>
            <a:pPr>
              <a:lnSpc>
                <a:spcPct val="125000"/>
              </a:lnSpc>
            </a:pPr>
            <a:r>
              <a:rPr lang="zh-CN" altLang="en-US" sz="2400" dirty="0"/>
              <a:t>此外，要求假新闻检测模型能够进行</a:t>
            </a:r>
            <a:r>
              <a:rPr lang="zh-CN" altLang="en-US" sz="2400" b="1" dirty="0"/>
              <a:t>解释</a:t>
            </a:r>
            <a:r>
              <a:rPr lang="zh-CN" altLang="en-US" sz="2400" dirty="0"/>
              <a:t>，即在确定一个文本是假的时候，突出证据。该模型能够指出支持假新闻传播的</a:t>
            </a:r>
            <a:r>
              <a:rPr lang="zh-CN" altLang="en-US" sz="2400" b="1" dirty="0"/>
              <a:t>可疑转发者</a:t>
            </a:r>
            <a:r>
              <a:rPr lang="zh-CN" altLang="en-US" sz="2400" dirty="0"/>
              <a:t>，并突出他们在源推文中</a:t>
            </a:r>
            <a:r>
              <a:rPr lang="zh-CN" altLang="en-US" sz="2400" b="1" dirty="0"/>
              <a:t>特别注意的词语</a:t>
            </a:r>
            <a:r>
              <a:rPr lang="zh-CN" altLang="en-US" sz="2400" dirty="0"/>
              <a:t>。</a:t>
            </a:r>
          </a:p>
          <a:p>
            <a:br>
              <a:rPr lang="zh-CN" altLang="en-US" dirty="0"/>
            </a:br>
            <a:br>
              <a:rPr lang="zh-CN" altLang="en-US" dirty="0"/>
            </a:br>
            <a:endParaRPr lang="zh-CN" altLang="en-US" dirty="0"/>
          </a:p>
        </p:txBody>
      </p:sp>
    </p:spTree>
    <p:extLst>
      <p:ext uri="{BB962C8B-B14F-4D97-AF65-F5344CB8AC3E}">
        <p14:creationId xmlns:p14="http://schemas.microsoft.com/office/powerpoint/2010/main" val="3179493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3086100" cy="584775"/>
          </a:xfrm>
          <a:prstGeom prst="rect">
            <a:avLst/>
          </a:prstGeom>
          <a:noFill/>
        </p:spPr>
        <p:txBody>
          <a:bodyPr wrap="square" rtlCol="0">
            <a:spAutoFit/>
          </a:bodyPr>
          <a:lstStyle/>
          <a:p>
            <a:r>
              <a:rPr kumimoji="1" lang="en-US" altLang="zh-CN" sz="3200" b="1" dirty="0"/>
              <a:t>Related</a:t>
            </a:r>
            <a:r>
              <a:rPr kumimoji="1" lang="zh-CN" altLang="en-US" sz="3200" b="1" dirty="0"/>
              <a:t> </a:t>
            </a:r>
            <a:r>
              <a:rPr kumimoji="1" lang="en-US" altLang="zh-CN" sz="3200" b="1" dirty="0"/>
              <a:t>Work</a:t>
            </a:r>
            <a:endParaRPr kumimoji="1" lang="zh-CN" altLang="en-US" sz="3200" b="1" dirty="0"/>
          </a:p>
        </p:txBody>
      </p:sp>
      <p:pic>
        <p:nvPicPr>
          <p:cNvPr id="3" name="图片 2">
            <a:extLst>
              <a:ext uri="{FF2B5EF4-FFF2-40B4-BE49-F238E27FC236}">
                <a16:creationId xmlns:a16="http://schemas.microsoft.com/office/drawing/2014/main" id="{A3CE1330-3F8F-4E41-BECF-D4258CE3D759}"/>
              </a:ext>
            </a:extLst>
          </p:cNvPr>
          <p:cNvPicPr>
            <a:picLocks noChangeAspect="1"/>
          </p:cNvPicPr>
          <p:nvPr/>
        </p:nvPicPr>
        <p:blipFill>
          <a:blip r:embed="rId3"/>
          <a:stretch>
            <a:fillRect/>
          </a:stretch>
        </p:blipFill>
        <p:spPr>
          <a:xfrm>
            <a:off x="6629753" y="723900"/>
            <a:ext cx="5039548" cy="3765550"/>
          </a:xfrm>
          <a:prstGeom prst="rect">
            <a:avLst/>
          </a:prstGeom>
        </p:spPr>
      </p:pic>
      <p:sp>
        <p:nvSpPr>
          <p:cNvPr id="6" name="文本框 5">
            <a:extLst>
              <a:ext uri="{FF2B5EF4-FFF2-40B4-BE49-F238E27FC236}">
                <a16:creationId xmlns:a16="http://schemas.microsoft.com/office/drawing/2014/main" id="{9EBDB423-1DE4-BF4D-8093-2497428D1CA4}"/>
              </a:ext>
            </a:extLst>
          </p:cNvPr>
          <p:cNvSpPr txBox="1"/>
          <p:nvPr/>
        </p:nvSpPr>
        <p:spPr>
          <a:xfrm>
            <a:off x="762000" y="1612900"/>
            <a:ext cx="9779000" cy="4675767"/>
          </a:xfrm>
          <a:prstGeom prst="rect">
            <a:avLst/>
          </a:prstGeom>
          <a:noFill/>
        </p:spPr>
        <p:txBody>
          <a:bodyPr wrap="square" rtlCol="0">
            <a:spAutoFit/>
          </a:bodyPr>
          <a:lstStyle/>
          <a:p>
            <a:pPr>
              <a:lnSpc>
                <a:spcPct val="125000"/>
              </a:lnSpc>
            </a:pPr>
            <a:r>
              <a:rPr lang="en-US" altLang="zh-CN" sz="2400" b="1" dirty="0"/>
              <a:t>Content-based</a:t>
            </a:r>
            <a:r>
              <a:rPr lang="zh-CN" altLang="en-US" sz="2400" b="1" dirty="0"/>
              <a:t>：</a:t>
            </a:r>
            <a:endParaRPr lang="en-US" altLang="zh-CN" sz="2400" b="1" dirty="0"/>
          </a:p>
          <a:p>
            <a:pPr>
              <a:lnSpc>
                <a:spcPct val="125000"/>
              </a:lnSpc>
            </a:pPr>
            <a:r>
              <a:rPr lang="zh-CN" altLang="en-US" sz="2400" b="1" dirty="0"/>
              <a:t>依赖于文本内容（长文本）</a:t>
            </a:r>
            <a:endParaRPr lang="en-US" altLang="zh-CN" sz="2400" b="1" dirty="0"/>
          </a:p>
          <a:p>
            <a:pPr>
              <a:lnSpc>
                <a:spcPct val="125000"/>
              </a:lnSpc>
            </a:pPr>
            <a:endParaRPr lang="en-US" altLang="zh-CN" sz="2400" b="1" dirty="0"/>
          </a:p>
          <a:p>
            <a:pPr>
              <a:lnSpc>
                <a:spcPct val="125000"/>
              </a:lnSpc>
            </a:pPr>
            <a:r>
              <a:rPr lang="en-US" altLang="zh-CN" sz="2400" b="1" dirty="0"/>
              <a:t>User-based</a:t>
            </a:r>
            <a:r>
              <a:rPr lang="zh-CN" altLang="en-US" sz="2400" b="1" dirty="0"/>
              <a:t>：</a:t>
            </a:r>
            <a:endParaRPr lang="en-US" altLang="zh-CN" sz="2400" b="1" dirty="0"/>
          </a:p>
          <a:p>
            <a:pPr>
              <a:lnSpc>
                <a:spcPct val="125000"/>
              </a:lnSpc>
            </a:pPr>
            <a:r>
              <a:rPr lang="zh-CN" altLang="en-US" sz="2400" b="1" dirty="0"/>
              <a:t>依赖于转发文本的用户特征</a:t>
            </a:r>
            <a:endParaRPr lang="en-US" altLang="zh-CN" sz="2400" b="1" dirty="0"/>
          </a:p>
          <a:p>
            <a:pPr>
              <a:lnSpc>
                <a:spcPct val="125000"/>
              </a:lnSpc>
            </a:pPr>
            <a:r>
              <a:rPr lang="zh-CN" altLang="en-US" sz="2400" b="1" dirty="0"/>
              <a:t>（例如账户是否被验证，关注者数量）</a:t>
            </a:r>
            <a:endParaRPr lang="en-US" altLang="zh-CN" sz="2400" b="1" dirty="0"/>
          </a:p>
          <a:p>
            <a:pPr>
              <a:lnSpc>
                <a:spcPct val="125000"/>
              </a:lnSpc>
            </a:pPr>
            <a:endParaRPr lang="en-US" altLang="zh-CN" sz="2400" b="1" dirty="0"/>
          </a:p>
          <a:p>
            <a:pPr>
              <a:lnSpc>
                <a:spcPct val="125000"/>
              </a:lnSpc>
            </a:pPr>
            <a:r>
              <a:rPr lang="en-US" altLang="zh-CN" sz="2400" b="1" dirty="0"/>
              <a:t>Structure-based</a:t>
            </a:r>
            <a:r>
              <a:rPr lang="zh-CN" altLang="en-US" sz="2400" b="1" dirty="0"/>
              <a:t>：</a:t>
            </a:r>
            <a:endParaRPr lang="en-US" altLang="zh-CN" sz="2400" b="1" dirty="0"/>
          </a:p>
          <a:p>
            <a:pPr>
              <a:lnSpc>
                <a:spcPct val="125000"/>
              </a:lnSpc>
            </a:pPr>
            <a:r>
              <a:rPr lang="zh-CN" altLang="en-US" sz="2400" b="1" dirty="0"/>
              <a:t>依赖于社交网络中的传播结构</a:t>
            </a:r>
            <a:endParaRPr lang="en-US" altLang="zh-CN" sz="2400" b="1" dirty="0"/>
          </a:p>
          <a:p>
            <a:pPr>
              <a:lnSpc>
                <a:spcPct val="125000"/>
              </a:lnSpc>
            </a:pPr>
            <a:endParaRPr lang="en-US" altLang="zh-CN" sz="2400" b="1" dirty="0"/>
          </a:p>
        </p:txBody>
      </p:sp>
      <p:sp>
        <p:nvSpPr>
          <p:cNvPr id="8" name="文本框 7">
            <a:extLst>
              <a:ext uri="{FF2B5EF4-FFF2-40B4-BE49-F238E27FC236}">
                <a16:creationId xmlns:a16="http://schemas.microsoft.com/office/drawing/2014/main" id="{F58D13AC-C4FE-6443-A40C-FBEE42F02D38}"/>
              </a:ext>
            </a:extLst>
          </p:cNvPr>
          <p:cNvSpPr txBox="1"/>
          <p:nvPr/>
        </p:nvSpPr>
        <p:spPr>
          <a:xfrm>
            <a:off x="6701602" y="4893576"/>
            <a:ext cx="6096000" cy="982448"/>
          </a:xfrm>
          <a:prstGeom prst="rect">
            <a:avLst/>
          </a:prstGeom>
          <a:noFill/>
        </p:spPr>
        <p:txBody>
          <a:bodyPr wrap="square">
            <a:spAutoFit/>
          </a:bodyPr>
          <a:lstStyle/>
          <a:p>
            <a:pPr>
              <a:lnSpc>
                <a:spcPct val="125000"/>
              </a:lnSpc>
            </a:pPr>
            <a:r>
              <a:rPr lang="en-US" altLang="zh-CN" sz="2400" b="1" dirty="0"/>
              <a:t>Hybrid-based</a:t>
            </a:r>
            <a:r>
              <a:rPr lang="zh-CN" altLang="en-US" sz="2400" b="1" dirty="0"/>
              <a:t>：</a:t>
            </a:r>
            <a:endParaRPr lang="en-US" altLang="zh-CN" sz="2400" b="1" dirty="0"/>
          </a:p>
          <a:p>
            <a:pPr>
              <a:lnSpc>
                <a:spcPct val="125000"/>
              </a:lnSpc>
            </a:pPr>
            <a:r>
              <a:rPr lang="zh-CN" altLang="en-US" sz="2400" b="1" dirty="0"/>
              <a:t>融合源推文的多种特征</a:t>
            </a:r>
            <a:endParaRPr lang="en-US" altLang="zh-CN" sz="2400" b="1" dirty="0"/>
          </a:p>
        </p:txBody>
      </p:sp>
    </p:spTree>
    <p:extLst>
      <p:ext uri="{BB962C8B-B14F-4D97-AF65-F5344CB8AC3E}">
        <p14:creationId xmlns:p14="http://schemas.microsoft.com/office/powerpoint/2010/main" val="2069940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7FBBC-8CB1-254D-A1A0-510A47A8843F}"/>
              </a:ext>
            </a:extLst>
          </p:cNvPr>
          <p:cNvSpPr txBox="1"/>
          <p:nvPr/>
        </p:nvSpPr>
        <p:spPr>
          <a:xfrm>
            <a:off x="762000" y="736600"/>
            <a:ext cx="4660900" cy="584775"/>
          </a:xfrm>
          <a:prstGeom prst="rect">
            <a:avLst/>
          </a:prstGeom>
          <a:noFill/>
        </p:spPr>
        <p:txBody>
          <a:bodyPr wrap="square" rtlCol="0">
            <a:spAutoFit/>
          </a:bodyPr>
          <a:lstStyle/>
          <a:p>
            <a:r>
              <a:rPr kumimoji="1" lang="en-US" altLang="zh-CN" sz="3200" b="1" dirty="0"/>
              <a:t>Problem</a:t>
            </a:r>
            <a:r>
              <a:rPr kumimoji="1" lang="zh-CN" altLang="en-US" sz="3200" b="1" dirty="0"/>
              <a:t> </a:t>
            </a:r>
            <a:r>
              <a:rPr kumimoji="1" lang="en-US" altLang="zh-CN" sz="3200" b="1" dirty="0"/>
              <a:t>Statement</a:t>
            </a:r>
            <a:endParaRPr kumimoji="1" lang="zh-CN" altLang="en-US" sz="3200" b="1" dirty="0"/>
          </a:p>
        </p:txBody>
      </p:sp>
      <p:pic>
        <p:nvPicPr>
          <p:cNvPr id="3" name="图片 2">
            <a:extLst>
              <a:ext uri="{FF2B5EF4-FFF2-40B4-BE49-F238E27FC236}">
                <a16:creationId xmlns:a16="http://schemas.microsoft.com/office/drawing/2014/main" id="{9E5EBC1F-41B0-0243-9CC4-38DEC0F39BF4}"/>
              </a:ext>
            </a:extLst>
          </p:cNvPr>
          <p:cNvPicPr>
            <a:picLocks noChangeAspect="1"/>
          </p:cNvPicPr>
          <p:nvPr/>
        </p:nvPicPr>
        <p:blipFill>
          <a:blip r:embed="rId3"/>
          <a:stretch>
            <a:fillRect/>
          </a:stretch>
        </p:blipFill>
        <p:spPr>
          <a:xfrm>
            <a:off x="889000" y="2088882"/>
            <a:ext cx="5207000" cy="4419600"/>
          </a:xfrm>
          <a:prstGeom prst="rect">
            <a:avLst/>
          </a:prstGeom>
        </p:spPr>
      </p:pic>
      <p:pic>
        <p:nvPicPr>
          <p:cNvPr id="6" name="图片 5">
            <a:extLst>
              <a:ext uri="{FF2B5EF4-FFF2-40B4-BE49-F238E27FC236}">
                <a16:creationId xmlns:a16="http://schemas.microsoft.com/office/drawing/2014/main" id="{4D769798-793A-8C44-AD17-940C54C75202}"/>
              </a:ext>
            </a:extLst>
          </p:cNvPr>
          <p:cNvPicPr>
            <a:picLocks noChangeAspect="1"/>
          </p:cNvPicPr>
          <p:nvPr/>
        </p:nvPicPr>
        <p:blipFill>
          <a:blip r:embed="rId4"/>
          <a:stretch>
            <a:fillRect/>
          </a:stretch>
        </p:blipFill>
        <p:spPr>
          <a:xfrm>
            <a:off x="6538982" y="1225282"/>
            <a:ext cx="5207000" cy="5283200"/>
          </a:xfrm>
          <a:prstGeom prst="rect">
            <a:avLst/>
          </a:prstGeom>
        </p:spPr>
      </p:pic>
      <p:sp>
        <p:nvSpPr>
          <p:cNvPr id="7" name="文本框 6">
            <a:extLst>
              <a:ext uri="{FF2B5EF4-FFF2-40B4-BE49-F238E27FC236}">
                <a16:creationId xmlns:a16="http://schemas.microsoft.com/office/drawing/2014/main" id="{AE4D5ACF-45C9-4443-BB06-22B5074E79C4}"/>
              </a:ext>
            </a:extLst>
          </p:cNvPr>
          <p:cNvSpPr txBox="1"/>
          <p:nvPr/>
        </p:nvSpPr>
        <p:spPr>
          <a:xfrm>
            <a:off x="6486660" y="736600"/>
            <a:ext cx="5705340" cy="369332"/>
          </a:xfrm>
          <a:prstGeom prst="rect">
            <a:avLst/>
          </a:prstGeom>
          <a:noFill/>
        </p:spPr>
        <p:txBody>
          <a:bodyPr wrap="square" rtlCol="0">
            <a:spAutoFit/>
          </a:bodyPr>
          <a:lstStyle/>
          <a:p>
            <a:r>
              <a:rPr kumimoji="1" lang="zh-CN" altLang="en-US" b="1" dirty="0">
                <a:solidFill>
                  <a:srgbClr val="0070C0"/>
                </a:solidFill>
              </a:rPr>
              <a:t>源文本   </a:t>
            </a:r>
            <a:r>
              <a:rPr kumimoji="1" lang="zh-CN" altLang="en-US" b="1" dirty="0">
                <a:solidFill>
                  <a:srgbClr val="00B050"/>
                </a:solidFill>
              </a:rPr>
              <a:t>转发用户即其特征   </a:t>
            </a:r>
            <a:r>
              <a:rPr kumimoji="1" lang="zh-CN" altLang="en-US" b="1" dirty="0">
                <a:solidFill>
                  <a:srgbClr val="FFC000"/>
                </a:solidFill>
              </a:rPr>
              <a:t>转发路径   </a:t>
            </a:r>
            <a:r>
              <a:rPr kumimoji="1" lang="zh-CN" altLang="en-US" b="1" dirty="0">
                <a:solidFill>
                  <a:srgbClr val="FF0000"/>
                </a:solidFill>
              </a:rPr>
              <a:t>任务目标</a:t>
            </a:r>
          </a:p>
        </p:txBody>
      </p:sp>
    </p:spTree>
    <p:extLst>
      <p:ext uri="{BB962C8B-B14F-4D97-AF65-F5344CB8AC3E}">
        <p14:creationId xmlns:p14="http://schemas.microsoft.com/office/powerpoint/2010/main" val="71064072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TotalTime>
  <Words>1459</Words>
  <Application>Microsoft Macintosh PowerPoint</Application>
  <PresentationFormat>宽屏</PresentationFormat>
  <Paragraphs>184</Paragraphs>
  <Slides>41</Slides>
  <Notes>17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41</vt:i4>
      </vt:variant>
    </vt:vector>
  </HeadingPairs>
  <TitlesOfParts>
    <vt:vector size="47" baseType="lpstr">
      <vt:lpstr>等线</vt:lpstr>
      <vt:lpstr>等线 Light</vt:lpstr>
      <vt:lpstr>CMR10</vt:lpstr>
      <vt:lpstr>NimbusRomNo9L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4</cp:revision>
  <dcterms:created xsi:type="dcterms:W3CDTF">2022-03-21T12:10:23Z</dcterms:created>
  <dcterms:modified xsi:type="dcterms:W3CDTF">2022-03-22T00:16:44Z</dcterms:modified>
</cp:coreProperties>
</file>